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12">
  <p:sldMasterIdLst>
    <p:sldMasterId id="2147483648" r:id="rId1"/>
  </p:sldMasterIdLst>
  <p:notesMasterIdLst>
    <p:notesMasterId r:id="rId33"/>
  </p:notesMasterIdLst>
  <p:sldIdLst>
    <p:sldId id="256" r:id="rId2"/>
    <p:sldId id="298" r:id="rId3"/>
    <p:sldId id="406" r:id="rId4"/>
    <p:sldId id="366" r:id="rId5"/>
    <p:sldId id="308" r:id="rId6"/>
    <p:sldId id="303" r:id="rId7"/>
    <p:sldId id="263" r:id="rId8"/>
    <p:sldId id="268" r:id="rId9"/>
    <p:sldId id="412" r:id="rId10"/>
    <p:sldId id="455" r:id="rId11"/>
    <p:sldId id="460" r:id="rId12"/>
    <p:sldId id="502" r:id="rId13"/>
    <p:sldId id="462" r:id="rId14"/>
    <p:sldId id="309" r:id="rId15"/>
    <p:sldId id="307" r:id="rId16"/>
    <p:sldId id="312" r:id="rId17"/>
    <p:sldId id="313" r:id="rId18"/>
    <p:sldId id="417" r:id="rId19"/>
    <p:sldId id="328" r:id="rId20"/>
    <p:sldId id="330" r:id="rId21"/>
    <p:sldId id="362" r:id="rId22"/>
    <p:sldId id="320" r:id="rId23"/>
    <p:sldId id="411" r:id="rId24"/>
    <p:sldId id="413" r:id="rId25"/>
    <p:sldId id="358" r:id="rId26"/>
    <p:sldId id="361" r:id="rId27"/>
    <p:sldId id="321" r:id="rId28"/>
    <p:sldId id="322" r:id="rId29"/>
    <p:sldId id="324" r:id="rId30"/>
    <p:sldId id="327" r:id="rId31"/>
    <p:sldId id="301" r:id="rId32"/>
  </p:sldIdLst>
  <p:sldSz cx="9144000" cy="5143500" type="screen16x9"/>
  <p:notesSz cx="6858000" cy="9144000"/>
  <p:custShowLst>
    <p:custShow name="自定义放映 1" id="0">
      <p:sldLst>
        <p:sld r:id="rId2"/>
        <p:sld r:id="rId3"/>
        <p:sld r:id="rId6"/>
        <p:sld r:id="rId8"/>
        <p:sld r:id="rId9"/>
        <p:sld r:id="rId15"/>
        <p:sld r:id="rId16"/>
        <p:sld r:id="rId17"/>
        <p:sld r:id="rId18"/>
        <p:sld r:id="rId20"/>
        <p:sld r:id="rId21"/>
        <p:sld r:id="rId23"/>
        <p:sld r:id="rId26"/>
        <p:sld r:id="rId28"/>
        <p:sld r:id="rId29"/>
        <p:sld r:id="rId30"/>
        <p:sld r:id="rId31"/>
        <p:sld r:id="rId32"/>
      </p:sldLst>
    </p:custShow>
  </p:custShow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custShow id="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E"/>
    <a:srgbClr val="005EA4"/>
    <a:srgbClr val="3AAD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94776" autoAdjust="0"/>
  </p:normalViewPr>
  <p:slideViewPr>
    <p:cSldViewPr>
      <p:cViewPr varScale="1">
        <p:scale>
          <a:sx n="113" d="100"/>
          <a:sy n="113" d="100"/>
        </p:scale>
        <p:origin x="366" y="180"/>
      </p:cViewPr>
      <p:guideLst>
        <p:guide orient="horz" pos="1568"/>
        <p:guide pos="288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F9FFE-7C15-486B-849F-BF8216CA7508}" type="datetimeFigureOut">
              <a:rPr lang="zh-CN" altLang="en-US" smtClean="0"/>
              <a:t>2019/8/25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27B72-1B91-401B-8806-C492233BA63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B27B72-1B91-401B-8806-C492233BA638}" type="slidenum">
              <a:rPr lang="zh-CN" altLang="en-US" smtClean="0"/>
              <a:t>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B27B72-1B91-401B-8806-C492233BA638}" type="slidenum">
              <a:rPr lang="zh-CN" altLang="en-US" smtClean="0"/>
              <a:t>15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B27B72-1B91-401B-8806-C492233BA638}" type="slidenum">
              <a:rPr lang="zh-CN" altLang="en-US" smtClean="0"/>
              <a:t>24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B27B72-1B91-401B-8806-C492233BA638}" type="slidenum">
              <a:rPr lang="zh-CN" altLang="en-US" smtClean="0"/>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0">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0">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1211006" y="1"/>
            <a:ext cx="80979" cy="51435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4" name="矩形 13"/>
          <p:cNvSpPr/>
          <p:nvPr userDrawn="1"/>
        </p:nvSpPr>
        <p:spPr>
          <a:xfrm>
            <a:off x="0" y="1419622"/>
            <a:ext cx="9144000" cy="1512168"/>
          </a:xfrm>
          <a:prstGeom prst="rect">
            <a:avLst/>
          </a:prstGeom>
          <a:solidFill>
            <a:srgbClr val="3AADA6"/>
          </a:solidFill>
          <a:ln>
            <a:solidFill>
              <a:srgbClr val="3AADA6"/>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Tree>
  </p:cSld>
  <p:clrMapOvr>
    <a:masterClrMapping/>
  </p:clrMapOvr>
  <p:transition spd="slow" advTm="0">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直角三角形 5"/>
          <p:cNvSpPr/>
          <p:nvPr userDrawn="1"/>
        </p:nvSpPr>
        <p:spPr>
          <a:xfrm>
            <a:off x="8837362" y="141481"/>
            <a:ext cx="80979" cy="56246"/>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fontAlgn="auto">
              <a:lnSpc>
                <a:spcPct val="120000"/>
              </a:lnSpc>
              <a:spcBef>
                <a:spcPts val="0"/>
              </a:spcBef>
              <a:spcAft>
                <a:spcPts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sp>
        <p:nvSpPr>
          <p:cNvPr id="8" name="矩形 7"/>
          <p:cNvSpPr/>
          <p:nvPr userDrawn="1"/>
        </p:nvSpPr>
        <p:spPr>
          <a:xfrm>
            <a:off x="971600" y="194184"/>
            <a:ext cx="6552728" cy="297000"/>
          </a:xfrm>
          <a:prstGeom prst="rect">
            <a:avLst/>
          </a:prstGeom>
          <a:solidFill>
            <a:srgbClr val="3AADA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7" name="矩形 6"/>
          <p:cNvSpPr/>
          <p:nvPr userDrawn="1"/>
        </p:nvSpPr>
        <p:spPr>
          <a:xfrm>
            <a:off x="1" y="194184"/>
            <a:ext cx="890856" cy="29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Tree>
  </p:cSld>
  <p:clrMapOvr>
    <a:masterClrMapping/>
  </p:clrMapOvr>
  <p:transition spd="slow" advTm="0">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00392" y="195486"/>
            <a:ext cx="852074" cy="26905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advTm="0">
    <p:cove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73.png"/><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72.jpe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671900" y="699542"/>
            <a:ext cx="1800200" cy="1800200"/>
            <a:chOff x="3430685" y="726775"/>
            <a:chExt cx="1800200" cy="1800200"/>
          </a:xfrm>
        </p:grpSpPr>
        <p:sp>
          <p:nvSpPr>
            <p:cNvPr id="27" name="椭圆 26"/>
            <p:cNvSpPr/>
            <p:nvPr/>
          </p:nvSpPr>
          <p:spPr>
            <a:xfrm>
              <a:off x="3430685" y="726775"/>
              <a:ext cx="1800200" cy="1800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520785" y="816875"/>
              <a:ext cx="1620000" cy="1620000"/>
            </a:xfrm>
            <a:prstGeom prst="ellipse">
              <a:avLst/>
            </a:prstGeom>
            <a:solidFill>
              <a:srgbClr val="3AAD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574701" y="1242154"/>
              <a:ext cx="1512168" cy="769441"/>
            </a:xfrm>
            <a:prstGeom prst="rect">
              <a:avLst/>
            </a:prstGeom>
            <a:noFill/>
            <a:ln>
              <a:noFill/>
            </a:ln>
          </p:spPr>
          <p:txBody>
            <a:bodyPr wrap="square" rtlCol="0">
              <a:spAutoFit/>
            </a:bodyPr>
            <a:lstStyle/>
            <a:p>
              <a:pPr algn="ctr"/>
              <a:r>
                <a:rPr lang="en-US" altLang="zh-CN" sz="4400" b="1" dirty="0" smtClean="0">
                  <a:solidFill>
                    <a:schemeClr val="bg1"/>
                  </a:solidFill>
                  <a:latin typeface="Times New Roman" panose="02020603050405020304" pitchFamily="18" charset="0"/>
                  <a:ea typeface="DFMincho-SU" pitchFamily="1" charset="-128"/>
                  <a:cs typeface="Times New Roman" panose="02020603050405020304" pitchFamily="18" charset="0"/>
                </a:rPr>
                <a:t>2018</a:t>
              </a:r>
              <a:endParaRPr lang="zh-CN" altLang="en-US" sz="4400" b="1" dirty="0">
                <a:solidFill>
                  <a:schemeClr val="bg1"/>
                </a:solidFill>
                <a:latin typeface="Times New Roman" panose="02020603050405020304" pitchFamily="18" charset="0"/>
                <a:ea typeface="DFMincho-SU" pitchFamily="1" charset="-128"/>
                <a:cs typeface="Times New Roman" panose="02020603050405020304" pitchFamily="18" charset="0"/>
              </a:endParaRPr>
            </a:p>
          </p:txBody>
        </p:sp>
      </p:grpSp>
      <p:sp>
        <p:nvSpPr>
          <p:cNvPr id="33" name="椭圆 32"/>
          <p:cNvSpPr/>
          <p:nvPr/>
        </p:nvSpPr>
        <p:spPr>
          <a:xfrm>
            <a:off x="5992510" y="1985714"/>
            <a:ext cx="274777" cy="274777"/>
          </a:xfrm>
          <a:prstGeom prst="ellipse">
            <a:avLst/>
          </a:prstGeom>
          <a:solidFill>
            <a:srgbClr val="3AADA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微软雅黑" panose="020B0503020204020204" pitchFamily="34" charset="-122"/>
            </a:endParaRPr>
          </a:p>
        </p:txBody>
      </p:sp>
      <p:sp>
        <p:nvSpPr>
          <p:cNvPr id="34" name="椭圆 33"/>
          <p:cNvSpPr/>
          <p:nvPr/>
        </p:nvSpPr>
        <p:spPr>
          <a:xfrm>
            <a:off x="1547664" y="2339079"/>
            <a:ext cx="476273" cy="476273"/>
          </a:xfrm>
          <a:prstGeom prst="ellipse">
            <a:avLst/>
          </a:prstGeom>
          <a:solidFill>
            <a:srgbClr val="3AADA6"/>
          </a:soli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微软雅黑" panose="020B0503020204020204" pitchFamily="34" charset="-122"/>
            </a:endParaRPr>
          </a:p>
        </p:txBody>
      </p:sp>
      <p:sp>
        <p:nvSpPr>
          <p:cNvPr id="35" name="椭圆 34"/>
          <p:cNvSpPr/>
          <p:nvPr/>
        </p:nvSpPr>
        <p:spPr>
          <a:xfrm>
            <a:off x="7404269" y="915566"/>
            <a:ext cx="232095" cy="232095"/>
          </a:xfrm>
          <a:prstGeom prst="ellipse">
            <a:avLst/>
          </a:prstGeom>
          <a:solidFill>
            <a:srgbClr val="3AADA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微软雅黑" panose="020B0503020204020204" pitchFamily="34" charset="-122"/>
            </a:endParaRPr>
          </a:p>
        </p:txBody>
      </p:sp>
      <p:grpSp>
        <p:nvGrpSpPr>
          <p:cNvPr id="36" name="组合 35"/>
          <p:cNvGrpSpPr/>
          <p:nvPr/>
        </p:nvGrpSpPr>
        <p:grpSpPr>
          <a:xfrm>
            <a:off x="2972223" y="2180279"/>
            <a:ext cx="354431" cy="354431"/>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微软雅黑" panose="020B0503020204020204" pitchFamily="34" charset="-122"/>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微软雅黑" panose="020B0503020204020204" pitchFamily="34" charset="-122"/>
              </a:endParaRPr>
            </a:p>
          </p:txBody>
        </p:sp>
      </p:grpSp>
      <p:grpSp>
        <p:nvGrpSpPr>
          <p:cNvPr id="39" name="组合 38"/>
          <p:cNvGrpSpPr/>
          <p:nvPr/>
        </p:nvGrpSpPr>
        <p:grpSpPr>
          <a:xfrm>
            <a:off x="3545016" y="2326946"/>
            <a:ext cx="217043" cy="217043"/>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微软雅黑" panose="020B0503020204020204" pitchFamily="34" charset="-122"/>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a typeface="微软雅黑" panose="020B0503020204020204" pitchFamily="34" charset="-122"/>
              </a:endParaRPr>
            </a:p>
          </p:txBody>
        </p:sp>
      </p:grpSp>
      <p:grpSp>
        <p:nvGrpSpPr>
          <p:cNvPr id="42" name="组合 41"/>
          <p:cNvGrpSpPr/>
          <p:nvPr/>
        </p:nvGrpSpPr>
        <p:grpSpPr>
          <a:xfrm>
            <a:off x="6717298" y="4443958"/>
            <a:ext cx="343825" cy="309997"/>
            <a:chOff x="4634991" y="2138335"/>
            <a:chExt cx="428348" cy="386204"/>
          </a:xfrm>
        </p:grpSpPr>
        <p:sp>
          <p:nvSpPr>
            <p:cNvPr id="43"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AADA6"/>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44"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45" name="组合 44"/>
          <p:cNvGrpSpPr/>
          <p:nvPr/>
        </p:nvGrpSpPr>
        <p:grpSpPr>
          <a:xfrm>
            <a:off x="8346894" y="4443958"/>
            <a:ext cx="343825" cy="309997"/>
            <a:chOff x="5076056" y="2138335"/>
            <a:chExt cx="428348" cy="386204"/>
          </a:xfrm>
        </p:grpSpPr>
        <p:sp>
          <p:nvSpPr>
            <p:cNvPr id="46"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65000"/>
                <a:lumOff val="35000"/>
              </a:schemeClr>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47"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48" name="组合 47"/>
          <p:cNvGrpSpPr/>
          <p:nvPr/>
        </p:nvGrpSpPr>
        <p:grpSpPr>
          <a:xfrm>
            <a:off x="7107307" y="4443932"/>
            <a:ext cx="343825" cy="309997"/>
            <a:chOff x="5557128" y="2138335"/>
            <a:chExt cx="428348" cy="386204"/>
          </a:xfrm>
        </p:grpSpPr>
        <p:sp>
          <p:nvSpPr>
            <p:cNvPr id="49"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AADA6"/>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50"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51" name="组合 50"/>
          <p:cNvGrpSpPr/>
          <p:nvPr/>
        </p:nvGrpSpPr>
        <p:grpSpPr>
          <a:xfrm>
            <a:off x="7911457" y="4443958"/>
            <a:ext cx="343825" cy="309997"/>
            <a:chOff x="6068610" y="2138335"/>
            <a:chExt cx="428348" cy="386204"/>
          </a:xfrm>
        </p:grpSpPr>
        <p:sp>
          <p:nvSpPr>
            <p:cNvPr id="52"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tx1">
                <a:lumMod val="65000"/>
                <a:lumOff val="35000"/>
              </a:schemeClr>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53"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grpSp>
        <p:nvGrpSpPr>
          <p:cNvPr id="54" name="组合 53"/>
          <p:cNvGrpSpPr/>
          <p:nvPr/>
        </p:nvGrpSpPr>
        <p:grpSpPr>
          <a:xfrm>
            <a:off x="7513827" y="4440108"/>
            <a:ext cx="343825" cy="309997"/>
            <a:chOff x="6623914" y="2138335"/>
            <a:chExt cx="428348" cy="386204"/>
          </a:xfrm>
        </p:grpSpPr>
        <p:sp>
          <p:nvSpPr>
            <p:cNvPr id="55"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AADA6"/>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pitchFamily="34" charset="-122"/>
              </a:endParaRPr>
            </a:p>
          </p:txBody>
        </p:sp>
        <p:sp>
          <p:nvSpPr>
            <p:cNvPr id="56"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grpSp>
      <p:sp>
        <p:nvSpPr>
          <p:cNvPr id="57" name="TextBox 7"/>
          <p:cNvSpPr>
            <a:spLocks noChangeArrowheads="1"/>
          </p:cNvSpPr>
          <p:nvPr/>
        </p:nvSpPr>
        <p:spPr bwMode="auto">
          <a:xfrm>
            <a:off x="2055361" y="3795886"/>
            <a:ext cx="51845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1500" b="1"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适用于产品培训</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TextBox 57"/>
          <p:cNvSpPr txBox="1"/>
          <p:nvPr/>
        </p:nvSpPr>
        <p:spPr>
          <a:xfrm>
            <a:off x="1365503" y="3075805"/>
            <a:ext cx="6480720" cy="583565"/>
          </a:xfrm>
          <a:prstGeom prst="rect">
            <a:avLst/>
          </a:prstGeom>
          <a:noFill/>
        </p:spPr>
        <p:txBody>
          <a:bodyPr wrap="square" rtlCol="0">
            <a:spAutoFit/>
          </a:bodyPr>
          <a:lstStyle/>
          <a:p>
            <a:pPr algn="ctr"/>
            <a:r>
              <a:rPr lang="zh-CN" altLang="en-US" sz="3200" b="1" dirty="0">
                <a:solidFill>
                  <a:srgbClr val="3AADA6"/>
                </a:solidFill>
                <a:latin typeface="微软雅黑" panose="020B0503020204020204" pitchFamily="34" charset="-122"/>
                <a:ea typeface="微软雅黑" panose="020B0503020204020204" pitchFamily="34" charset="-122"/>
              </a:rPr>
              <a:t>天英产品使用指引</a:t>
            </a:r>
          </a:p>
        </p:txBody>
      </p:sp>
    </p:spTree>
  </p:cSld>
  <p:clrMapOvr>
    <a:masterClrMapping/>
  </p:clrMapOvr>
  <mc:AlternateContent xmlns:mc="http://schemas.openxmlformats.org/markup-compatibility/2006" xmlns:p14="http://schemas.microsoft.com/office/powerpoint/2010/main">
    <mc:Choice Requires="p14">
      <p:transition spd="slow" p14:dur="4000" advTm="2398">
        <p14:vortex dir="r"/>
      </p:transition>
    </mc:Choice>
    <mc:Fallback xmlns="">
      <p:transition spd="slow" advTm="23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53" presetClass="entr" presetSubtype="16" fill="hold" nodeType="withEffect">
                                  <p:stCondLst>
                                    <p:cond delay="400"/>
                                  </p:stCondLst>
                                  <p:childTnLst>
                                    <p:set>
                                      <p:cBhvr>
                                        <p:cTn id="14" dur="1" fill="hold">
                                          <p:stCondLst>
                                            <p:cond delay="0"/>
                                          </p:stCondLst>
                                        </p:cTn>
                                        <p:tgtEl>
                                          <p:spTgt spid="39"/>
                                        </p:tgtEl>
                                        <p:attrNameLst>
                                          <p:attrName>style.visibility</p:attrName>
                                        </p:attrNameLst>
                                      </p:cBhvr>
                                      <p:to>
                                        <p:strVal val="visible"/>
                                      </p:to>
                                    </p:set>
                                    <p:anim calcmode="lin" valueType="num">
                                      <p:cBhvr>
                                        <p:cTn id="15" dur="1500" fill="hold"/>
                                        <p:tgtEl>
                                          <p:spTgt spid="39"/>
                                        </p:tgtEl>
                                        <p:attrNameLst>
                                          <p:attrName>ppt_w</p:attrName>
                                        </p:attrNameLst>
                                      </p:cBhvr>
                                      <p:tavLst>
                                        <p:tav tm="0">
                                          <p:val>
                                            <p:fltVal val="0"/>
                                          </p:val>
                                        </p:tav>
                                        <p:tav tm="100000">
                                          <p:val>
                                            <p:strVal val="#ppt_w"/>
                                          </p:val>
                                        </p:tav>
                                      </p:tavLst>
                                    </p:anim>
                                    <p:anim calcmode="lin" valueType="num">
                                      <p:cBhvr>
                                        <p:cTn id="16" dur="1500" fill="hold"/>
                                        <p:tgtEl>
                                          <p:spTgt spid="39"/>
                                        </p:tgtEl>
                                        <p:attrNameLst>
                                          <p:attrName>ppt_h</p:attrName>
                                        </p:attrNameLst>
                                      </p:cBhvr>
                                      <p:tavLst>
                                        <p:tav tm="0">
                                          <p:val>
                                            <p:fltVal val="0"/>
                                          </p:val>
                                        </p:tav>
                                        <p:tav tm="100000">
                                          <p:val>
                                            <p:strVal val="#ppt_h"/>
                                          </p:val>
                                        </p:tav>
                                      </p:tavLst>
                                    </p:anim>
                                    <p:animEffect transition="in" filter="fade">
                                      <p:cBhvr>
                                        <p:cTn id="17" dur="1500"/>
                                        <p:tgtEl>
                                          <p:spTgt spid="39"/>
                                        </p:tgtEl>
                                      </p:cBhvr>
                                    </p:animEffect>
                                  </p:childTnLst>
                                </p:cTn>
                              </p:par>
                              <p:par>
                                <p:cTn id="18" presetID="64" presetClass="path" presetSubtype="0" fill="hold" nodeType="withEffect">
                                  <p:stCondLst>
                                    <p:cond delay="400"/>
                                  </p:stCondLst>
                                  <p:childTnLst>
                                    <p:animMotion origin="layout" path="M 0.00087 -0.00679 L -0.58542 -0.34105 " pathEditMode="relative" rAng="0" ptsTypes="AA">
                                      <p:cBhvr>
                                        <p:cTn id="19" dur="1500" spd="-100000" fill="hold"/>
                                        <p:tgtEl>
                                          <p:spTgt spid="39"/>
                                        </p:tgtEl>
                                        <p:attrNameLst>
                                          <p:attrName>ppt_x</p:attrName>
                                          <p:attrName>ppt_y</p:attrName>
                                        </p:attrNameLst>
                                      </p:cBhvr>
                                      <p:rCtr x="-29323" y="-16728"/>
                                    </p:animMotion>
                                  </p:childTnLst>
                                </p:cTn>
                              </p:par>
                              <p:par>
                                <p:cTn id="20" presetID="1" presetClass="entr" presetSubtype="0" fill="hold" grpId="0" nodeType="withEffect">
                                  <p:stCondLst>
                                    <p:cond delay="700"/>
                                  </p:stCondLst>
                                  <p:childTnLst>
                                    <p:set>
                                      <p:cBhvr>
                                        <p:cTn id="21" dur="1" fill="hold">
                                          <p:stCondLst>
                                            <p:cond delay="0"/>
                                          </p:stCondLst>
                                        </p:cTn>
                                        <p:tgtEl>
                                          <p:spTgt spid="35"/>
                                        </p:tgtEl>
                                        <p:attrNameLst>
                                          <p:attrName>style.visibility</p:attrName>
                                        </p:attrNameLst>
                                      </p:cBhvr>
                                      <p:to>
                                        <p:strVal val="visible"/>
                                      </p:to>
                                    </p:set>
                                  </p:childTnLst>
                                </p:cTn>
                              </p:par>
                              <p:par>
                                <p:cTn id="22" presetID="53" presetClass="entr" presetSubtype="16" fill="hold" grpId="1" nodeType="withEffect">
                                  <p:stCondLst>
                                    <p:cond delay="70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Effect transition="in" filter="fade">
                                      <p:cBhvr>
                                        <p:cTn id="26" dur="1000"/>
                                        <p:tgtEl>
                                          <p:spTgt spid="35"/>
                                        </p:tgtEl>
                                      </p:cBhvr>
                                    </p:animEffect>
                                  </p:childTnLst>
                                </p:cTn>
                              </p:par>
                              <p:par>
                                <p:cTn id="27" presetID="64" presetClass="path" presetSubtype="0" fill="hold" grpId="2" nodeType="withEffect">
                                  <p:stCondLst>
                                    <p:cond delay="700"/>
                                  </p:stCondLst>
                                  <p:childTnLst>
                                    <p:animMotion origin="layout" path="M 8.33333E-7 -2.84656E-6 L -0.8033 -0.22044 " pathEditMode="relative" rAng="0" ptsTypes="AA">
                                      <p:cBhvr>
                                        <p:cTn id="28" dur="1000" spd="-100000" fill="hold"/>
                                        <p:tgtEl>
                                          <p:spTgt spid="35"/>
                                        </p:tgtEl>
                                        <p:attrNameLst>
                                          <p:attrName>ppt_x</p:attrName>
                                          <p:attrName>ppt_y</p:attrName>
                                        </p:attrNameLst>
                                      </p:cBhvr>
                                      <p:rCtr x="-40174" y="-11022"/>
                                    </p:animMotion>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53" presetClass="entr" presetSubtype="16"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1100" fill="hold"/>
                                        <p:tgtEl>
                                          <p:spTgt spid="36"/>
                                        </p:tgtEl>
                                        <p:attrNameLst>
                                          <p:attrName>ppt_w</p:attrName>
                                        </p:attrNameLst>
                                      </p:cBhvr>
                                      <p:tavLst>
                                        <p:tav tm="0">
                                          <p:val>
                                            <p:fltVal val="0"/>
                                          </p:val>
                                        </p:tav>
                                        <p:tav tm="100000">
                                          <p:val>
                                            <p:strVal val="#ppt_w"/>
                                          </p:val>
                                        </p:tav>
                                      </p:tavLst>
                                    </p:anim>
                                    <p:anim calcmode="lin" valueType="num">
                                      <p:cBhvr>
                                        <p:cTn id="34" dur="1100" fill="hold"/>
                                        <p:tgtEl>
                                          <p:spTgt spid="36"/>
                                        </p:tgtEl>
                                        <p:attrNameLst>
                                          <p:attrName>ppt_h</p:attrName>
                                        </p:attrNameLst>
                                      </p:cBhvr>
                                      <p:tavLst>
                                        <p:tav tm="0">
                                          <p:val>
                                            <p:fltVal val="0"/>
                                          </p:val>
                                        </p:tav>
                                        <p:tav tm="100000">
                                          <p:val>
                                            <p:strVal val="#ppt_h"/>
                                          </p:val>
                                        </p:tav>
                                      </p:tavLst>
                                    </p:anim>
                                    <p:animEffect transition="in" filter="fade">
                                      <p:cBhvr>
                                        <p:cTn id="35" dur="1100"/>
                                        <p:tgtEl>
                                          <p:spTgt spid="36"/>
                                        </p:tgtEl>
                                      </p:cBhvr>
                                    </p:animEffect>
                                  </p:childTnLst>
                                </p:cTn>
                              </p:par>
                              <p:par>
                                <p:cTn id="36" presetID="64" presetClass="path" presetSubtype="0" fill="hold" nodeType="withEffect">
                                  <p:stCondLst>
                                    <p:cond delay="0"/>
                                  </p:stCondLst>
                                  <p:childTnLst>
                                    <p:animMotion origin="layout" path="M 0.00087 -0.00679 L -0.58542 -0.34105 " pathEditMode="relative" rAng="0" ptsTypes="AA">
                                      <p:cBhvr>
                                        <p:cTn id="37" dur="1100" spd="-100000" fill="hold"/>
                                        <p:tgtEl>
                                          <p:spTgt spid="36"/>
                                        </p:tgtEl>
                                        <p:attrNameLst>
                                          <p:attrName>ppt_x</p:attrName>
                                          <p:attrName>ppt_y</p:attrName>
                                        </p:attrNameLst>
                                      </p:cBhvr>
                                      <p:rCtr x="-29323" y="-16728"/>
                                    </p:animMotion>
                                  </p:childTnLst>
                                </p:cTn>
                              </p:par>
                              <p:par>
                                <p:cTn id="38" presetID="1" presetClass="entr" presetSubtype="0" fill="hold" grpId="0" nodeType="withEffect">
                                  <p:stCondLst>
                                    <p:cond delay="500"/>
                                  </p:stCondLst>
                                  <p:childTnLst>
                                    <p:set>
                                      <p:cBhvr>
                                        <p:cTn id="39" dur="1" fill="hold">
                                          <p:stCondLst>
                                            <p:cond delay="0"/>
                                          </p:stCondLst>
                                        </p:cTn>
                                        <p:tgtEl>
                                          <p:spTgt spid="33"/>
                                        </p:tgtEl>
                                        <p:attrNameLst>
                                          <p:attrName>style.visibility</p:attrName>
                                        </p:attrNameLst>
                                      </p:cBhvr>
                                      <p:to>
                                        <p:strVal val="visible"/>
                                      </p:to>
                                    </p:set>
                                  </p:childTnLst>
                                </p:cTn>
                              </p:par>
                              <p:par>
                                <p:cTn id="40" presetID="53" presetClass="entr" presetSubtype="16" fill="hold" grpId="1" nodeType="withEffect">
                                  <p:stCondLst>
                                    <p:cond delay="50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64" presetClass="path" presetSubtype="0" fill="hold" grpId="2" nodeType="withEffect">
                                  <p:stCondLst>
                                    <p:cond delay="500"/>
                                  </p:stCondLst>
                                  <p:childTnLst>
                                    <p:animMotion origin="layout" path="M 8.33333E-7 -2.84656E-6 L -0.8033 -0.22044 " pathEditMode="relative" rAng="0" ptsTypes="AA">
                                      <p:cBhvr>
                                        <p:cTn id="46" dur="500" spd="-100000" fill="hold"/>
                                        <p:tgtEl>
                                          <p:spTgt spid="33"/>
                                        </p:tgtEl>
                                        <p:attrNameLst>
                                          <p:attrName>ppt_x</p:attrName>
                                          <p:attrName>ppt_y</p:attrName>
                                        </p:attrNameLst>
                                      </p:cBhvr>
                                      <p:rCtr x="-40174" y="-11022"/>
                                    </p:animMotion>
                                  </p:childTnLst>
                                </p:cTn>
                              </p:par>
                              <p:par>
                                <p:cTn id="47" presetID="1" presetClass="entr" presetSubtype="0" fill="hold" grpId="0" nodeType="withEffect">
                                  <p:stCondLst>
                                    <p:cond delay="700"/>
                                  </p:stCondLst>
                                  <p:childTnLst>
                                    <p:set>
                                      <p:cBhvr>
                                        <p:cTn id="48" dur="1" fill="hold">
                                          <p:stCondLst>
                                            <p:cond delay="0"/>
                                          </p:stCondLst>
                                        </p:cTn>
                                        <p:tgtEl>
                                          <p:spTgt spid="34"/>
                                        </p:tgtEl>
                                        <p:attrNameLst>
                                          <p:attrName>style.visibility</p:attrName>
                                        </p:attrNameLst>
                                      </p:cBhvr>
                                      <p:to>
                                        <p:strVal val="visible"/>
                                      </p:to>
                                    </p:set>
                                  </p:childTnLst>
                                </p:cTn>
                              </p:par>
                              <p:par>
                                <p:cTn id="49" presetID="53" presetClass="entr" presetSubtype="16" fill="hold" grpId="1" nodeType="withEffect">
                                  <p:stCondLst>
                                    <p:cond delay="70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Effect transition="in" filter="fade">
                                      <p:cBhvr>
                                        <p:cTn id="53" dur="1000"/>
                                        <p:tgtEl>
                                          <p:spTgt spid="34"/>
                                        </p:tgtEl>
                                      </p:cBhvr>
                                    </p:animEffect>
                                  </p:childTnLst>
                                </p:cTn>
                              </p:par>
                              <p:par>
                                <p:cTn id="54" presetID="64" presetClass="path" presetSubtype="0" fill="hold" grpId="2" nodeType="withEffect">
                                  <p:stCondLst>
                                    <p:cond delay="700"/>
                                  </p:stCondLst>
                                  <p:childTnLst>
                                    <p:animMotion origin="layout" path="M -3.05556E-6 -2.63662E-6 L -0.79843 -0.88885 " pathEditMode="relative" rAng="0" ptsTypes="AA">
                                      <p:cBhvr>
                                        <p:cTn id="55" dur="1000" spd="-100000" fill="hold"/>
                                        <p:tgtEl>
                                          <p:spTgt spid="34"/>
                                        </p:tgtEl>
                                        <p:attrNameLst>
                                          <p:attrName>ppt_x</p:attrName>
                                          <p:attrName>ppt_y</p:attrName>
                                        </p:attrNameLst>
                                      </p:cBhvr>
                                      <p:rCtr x="-39913" y="-44458"/>
                                    </p:animMotion>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500"/>
                                        <p:tgtEl>
                                          <p:spTgt spid="58"/>
                                        </p:tgtEl>
                                      </p:cBhvr>
                                    </p:animEffect>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par>
                          <p:cTn id="66" fill="hold">
                            <p:stCondLst>
                              <p:cond delay="2000"/>
                            </p:stCondLst>
                            <p:childTnLst>
                              <p:par>
                                <p:cTn id="67" presetID="2" presetClass="entr" presetSubtype="2"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additive="base">
                                        <p:cTn id="69" dur="500" fill="hold"/>
                                        <p:tgtEl>
                                          <p:spTgt spid="54"/>
                                        </p:tgtEl>
                                        <p:attrNameLst>
                                          <p:attrName>ppt_x</p:attrName>
                                        </p:attrNameLst>
                                      </p:cBhvr>
                                      <p:tavLst>
                                        <p:tav tm="0">
                                          <p:val>
                                            <p:strVal val="1+#ppt_w/2"/>
                                          </p:val>
                                        </p:tav>
                                        <p:tav tm="100000">
                                          <p:val>
                                            <p:strVal val="#ppt_x"/>
                                          </p:val>
                                        </p:tav>
                                      </p:tavLst>
                                    </p:anim>
                                    <p:anim calcmode="lin" valueType="num">
                                      <p:cBhvr additive="base">
                                        <p:cTn id="70" dur="500" fill="hold"/>
                                        <p:tgtEl>
                                          <p:spTgt spid="54"/>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200"/>
                                  </p:stCondLst>
                                  <p:childTnLst>
                                    <p:set>
                                      <p:cBhvr>
                                        <p:cTn id="72" dur="1" fill="hold">
                                          <p:stCondLst>
                                            <p:cond delay="0"/>
                                          </p:stCondLst>
                                        </p:cTn>
                                        <p:tgtEl>
                                          <p:spTgt spid="51"/>
                                        </p:tgtEl>
                                        <p:attrNameLst>
                                          <p:attrName>style.visibility</p:attrName>
                                        </p:attrNameLst>
                                      </p:cBhvr>
                                      <p:to>
                                        <p:strVal val="visible"/>
                                      </p:to>
                                    </p:set>
                                    <p:anim calcmode="lin" valueType="num">
                                      <p:cBhvr additive="base">
                                        <p:cTn id="73" dur="500" fill="hold"/>
                                        <p:tgtEl>
                                          <p:spTgt spid="51"/>
                                        </p:tgtEl>
                                        <p:attrNameLst>
                                          <p:attrName>ppt_x</p:attrName>
                                        </p:attrNameLst>
                                      </p:cBhvr>
                                      <p:tavLst>
                                        <p:tav tm="0">
                                          <p:val>
                                            <p:strVal val="1+#ppt_w/2"/>
                                          </p:val>
                                        </p:tav>
                                        <p:tav tm="100000">
                                          <p:val>
                                            <p:strVal val="#ppt_x"/>
                                          </p:val>
                                        </p:tav>
                                      </p:tavLst>
                                    </p:anim>
                                    <p:anim calcmode="lin" valueType="num">
                                      <p:cBhvr additive="base">
                                        <p:cTn id="74" dur="500" fill="hold"/>
                                        <p:tgtEl>
                                          <p:spTgt spid="51"/>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40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600"/>
                                  </p:stCondLst>
                                  <p:childTnLst>
                                    <p:set>
                                      <p:cBhvr>
                                        <p:cTn id="80" dur="1" fill="hold">
                                          <p:stCondLst>
                                            <p:cond delay="0"/>
                                          </p:stCondLst>
                                        </p:cTn>
                                        <p:tgtEl>
                                          <p:spTgt spid="45"/>
                                        </p:tgtEl>
                                        <p:attrNameLst>
                                          <p:attrName>style.visibility</p:attrName>
                                        </p:attrNameLst>
                                      </p:cBhvr>
                                      <p:to>
                                        <p:strVal val="visible"/>
                                      </p:to>
                                    </p:set>
                                    <p:anim calcmode="lin" valueType="num">
                                      <p:cBhvr additive="base">
                                        <p:cTn id="81" dur="500" fill="hold"/>
                                        <p:tgtEl>
                                          <p:spTgt spid="45"/>
                                        </p:tgtEl>
                                        <p:attrNameLst>
                                          <p:attrName>ppt_x</p:attrName>
                                        </p:attrNameLst>
                                      </p:cBhvr>
                                      <p:tavLst>
                                        <p:tav tm="0">
                                          <p:val>
                                            <p:strVal val="1+#ppt_w/2"/>
                                          </p:val>
                                        </p:tav>
                                        <p:tav tm="100000">
                                          <p:val>
                                            <p:strVal val="#ppt_x"/>
                                          </p:val>
                                        </p:tav>
                                      </p:tavLst>
                                    </p:anim>
                                    <p:anim calcmode="lin" valueType="num">
                                      <p:cBhvr additive="base">
                                        <p:cTn id="82" dur="500" fill="hold"/>
                                        <p:tgtEl>
                                          <p:spTgt spid="45"/>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80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500" fill="hold"/>
                                        <p:tgtEl>
                                          <p:spTgt spid="42"/>
                                        </p:tgtEl>
                                        <p:attrNameLst>
                                          <p:attrName>ppt_x</p:attrName>
                                        </p:attrNameLst>
                                      </p:cBhvr>
                                      <p:tavLst>
                                        <p:tav tm="0">
                                          <p:val>
                                            <p:strVal val="1+#ppt_w/2"/>
                                          </p:val>
                                        </p:tav>
                                        <p:tav tm="100000">
                                          <p:val>
                                            <p:strVal val="#ppt_x"/>
                                          </p:val>
                                        </p:tav>
                                      </p:tavLst>
                                    </p:anim>
                                    <p:anim calcmode="lin" valueType="num">
                                      <p:cBhvr additive="base">
                                        <p:cTn id="86"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4" grpId="0" animBg="1"/>
      <p:bldP spid="34" grpId="1" animBg="1"/>
      <p:bldP spid="34" grpId="2" animBg="1"/>
      <p:bldP spid="35" grpId="0" animBg="1"/>
      <p:bldP spid="35" grpId="1" animBg="1"/>
      <p:bldP spid="35" grpId="2" animBg="1"/>
      <p:bldP spid="57" grpId="0"/>
      <p:bldP spid="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stretch>
            <a:fillRect/>
          </a:stretch>
        </p:blipFill>
        <p:spPr>
          <a:xfrm>
            <a:off x="1180465" y="1154430"/>
            <a:ext cx="6783705" cy="3568700"/>
          </a:xfrm>
          <a:prstGeom prst="rect">
            <a:avLst/>
          </a:prstGeom>
        </p:spPr>
      </p:pic>
      <p:sp>
        <p:nvSpPr>
          <p:cNvPr id="2" name="矩形 1"/>
          <p:cNvSpPr/>
          <p:nvPr/>
        </p:nvSpPr>
        <p:spPr>
          <a:xfrm>
            <a:off x="899592" y="189395"/>
            <a:ext cx="2088232" cy="583565"/>
          </a:xfrm>
          <a:prstGeom prst="rect">
            <a:avLst/>
          </a:prstGeom>
        </p:spPr>
        <p:txBody>
          <a:bodyPr wrap="square">
            <a:spAutoFit/>
          </a:bodyPr>
          <a:lstStyle/>
          <a:p>
            <a:r>
              <a:rPr lang="zh-CN" altLang="en-US" sz="1600" b="1" dirty="0" smtClean="0">
                <a:solidFill>
                  <a:schemeClr val="bg1"/>
                </a:solidFill>
                <a:ea typeface="微软雅黑" panose="020B0503020204020204" pitchFamily="34" charset="-122"/>
              </a:rPr>
              <a:t>（</a:t>
            </a:r>
            <a:r>
              <a:rPr lang="en-US" altLang="zh-CN" sz="1600" b="1" dirty="0" smtClean="0">
                <a:solidFill>
                  <a:schemeClr val="bg1"/>
                </a:solidFill>
                <a:ea typeface="微软雅黑" panose="020B0503020204020204" pitchFamily="34" charset="-122"/>
              </a:rPr>
              <a:t>4</a:t>
            </a:r>
            <a:r>
              <a:rPr lang="zh-CN" altLang="en-US" sz="1600" b="1" dirty="0" smtClean="0">
                <a:solidFill>
                  <a:schemeClr val="bg1"/>
                </a:solidFill>
                <a:ea typeface="微软雅黑" panose="020B0503020204020204" pitchFamily="34" charset="-122"/>
              </a:rPr>
              <a:t>）单双屏切换</a:t>
            </a:r>
          </a:p>
          <a:p>
            <a:endParaRPr lang="zh-CN" altLang="en-US" sz="1600" b="1" dirty="0">
              <a:solidFill>
                <a:schemeClr val="bg1"/>
              </a:solidFill>
              <a:ea typeface="微软雅黑" panose="020B0503020204020204" pitchFamily="34"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9565" t="2429" r="13916" b="18549"/>
          <a:stretch>
            <a:fillRect/>
          </a:stretch>
        </p:blipFill>
        <p:spPr>
          <a:xfrm>
            <a:off x="1823618" y="1861071"/>
            <a:ext cx="4032448" cy="2342514"/>
          </a:xfrm>
          <a:prstGeom prst="rect">
            <a:avLst/>
          </a:prstGeom>
        </p:spPr>
      </p:pic>
      <p:grpSp>
        <p:nvGrpSpPr>
          <p:cNvPr id="7" name="组合 6"/>
          <p:cNvGrpSpPr/>
          <p:nvPr/>
        </p:nvGrpSpPr>
        <p:grpSpPr>
          <a:xfrm>
            <a:off x="5556774" y="4417932"/>
            <a:ext cx="3535680" cy="790605"/>
            <a:chOff x="5148064" y="4432174"/>
            <a:chExt cx="3535680" cy="790605"/>
          </a:xfrm>
        </p:grpSpPr>
        <p:sp>
          <p:nvSpPr>
            <p:cNvPr id="9" name="Rectangle 3"/>
            <p:cNvSpPr>
              <a:spLocks noChangeArrowheads="1"/>
            </p:cNvSpPr>
            <p:nvPr/>
          </p:nvSpPr>
          <p:spPr bwMode="auto">
            <a:xfrm>
              <a:off x="5148064" y="4762404"/>
              <a:ext cx="353568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点击课件资源，选中需要的课件拖动到中间即可，</a:t>
              </a:r>
            </a:p>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选择双击打开文件</a:t>
              </a:r>
              <a:endParaRPr kumimoji="0" lang="zh-CN" altLang="en-US" sz="18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1" name="矩形 10"/>
            <p:cNvSpPr/>
            <p:nvPr/>
          </p:nvSpPr>
          <p:spPr>
            <a:xfrm>
              <a:off x="6794619" y="4432174"/>
              <a:ext cx="380365" cy="3302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p:nvPr/>
          </p:nvCxnSpPr>
          <p:spPr>
            <a:xfrm rot="-10800000">
              <a:off x="7020272" y="4701034"/>
              <a:ext cx="0" cy="187017"/>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grpSp>
      <p:sp>
        <p:nvSpPr>
          <p:cNvPr id="37" name="Rectangle 3"/>
          <p:cNvSpPr>
            <a:spLocks noChangeArrowheads="1"/>
          </p:cNvSpPr>
          <p:nvPr/>
        </p:nvSpPr>
        <p:spPr bwMode="auto">
          <a:xfrm>
            <a:off x="5314638" y="987288"/>
            <a:ext cx="432048" cy="29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lnSpc>
                <a:spcPct val="150000"/>
              </a:lnSpc>
              <a:spcBef>
                <a:spcPct val="0"/>
              </a:spcBef>
              <a:spcAft>
                <a:spcPct val="0"/>
              </a:spcAft>
            </a:pPr>
            <a:r>
              <a:rPr lang="zh-CN" altLang="en-US" sz="9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上</a:t>
            </a:r>
            <a:endParaRPr kumimoji="0" lang="zh-CN" altLang="en-US" sz="11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endParaRPr>
          </a:p>
        </p:txBody>
      </p:sp>
      <p:sp>
        <p:nvSpPr>
          <p:cNvPr id="10" name="任意多边形 9"/>
          <p:cNvSpPr/>
          <p:nvPr/>
        </p:nvSpPr>
        <p:spPr>
          <a:xfrm>
            <a:off x="2236709" y="2650474"/>
            <a:ext cx="895739" cy="55983"/>
          </a:xfrm>
          <a:custGeom>
            <a:avLst/>
            <a:gdLst>
              <a:gd name="connsiteX0" fmla="*/ 0 w 895739"/>
              <a:gd name="connsiteY0" fmla="*/ 24881 h 55983"/>
              <a:gd name="connsiteX1" fmla="*/ 211494 w 895739"/>
              <a:gd name="connsiteY1" fmla="*/ 18661 h 55983"/>
              <a:gd name="connsiteX2" fmla="*/ 248817 w 895739"/>
              <a:gd name="connsiteY2" fmla="*/ 6220 h 55983"/>
              <a:gd name="connsiteX3" fmla="*/ 267478 w 895739"/>
              <a:gd name="connsiteY3" fmla="*/ 0 h 55983"/>
              <a:gd name="connsiteX4" fmla="*/ 348343 w 895739"/>
              <a:gd name="connsiteY4" fmla="*/ 18661 h 55983"/>
              <a:gd name="connsiteX5" fmla="*/ 367004 w 895739"/>
              <a:gd name="connsiteY5" fmla="*/ 24881 h 55983"/>
              <a:gd name="connsiteX6" fmla="*/ 385666 w 895739"/>
              <a:gd name="connsiteY6" fmla="*/ 31102 h 55983"/>
              <a:gd name="connsiteX7" fmla="*/ 510074 w 895739"/>
              <a:gd name="connsiteY7" fmla="*/ 37322 h 55983"/>
              <a:gd name="connsiteX8" fmla="*/ 572278 w 895739"/>
              <a:gd name="connsiteY8" fmla="*/ 55983 h 55983"/>
              <a:gd name="connsiteX9" fmla="*/ 646923 w 895739"/>
              <a:gd name="connsiteY9" fmla="*/ 49763 h 55983"/>
              <a:gd name="connsiteX10" fmla="*/ 665584 w 895739"/>
              <a:gd name="connsiteY10" fmla="*/ 37322 h 55983"/>
              <a:gd name="connsiteX11" fmla="*/ 721568 w 895739"/>
              <a:gd name="connsiteY11" fmla="*/ 24881 h 55983"/>
              <a:gd name="connsiteX12" fmla="*/ 833535 w 895739"/>
              <a:gd name="connsiteY12" fmla="*/ 31102 h 55983"/>
              <a:gd name="connsiteX13" fmla="*/ 870857 w 895739"/>
              <a:gd name="connsiteY13" fmla="*/ 37322 h 55983"/>
              <a:gd name="connsiteX14" fmla="*/ 895739 w 895739"/>
              <a:gd name="connsiteY14" fmla="*/ 43542 h 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39" h="55983">
                <a:moveTo>
                  <a:pt x="0" y="24881"/>
                </a:moveTo>
                <a:cubicBezTo>
                  <a:pt x="70498" y="22808"/>
                  <a:pt x="141163" y="23936"/>
                  <a:pt x="211494" y="18661"/>
                </a:cubicBezTo>
                <a:cubicBezTo>
                  <a:pt x="224571" y="17680"/>
                  <a:pt x="236376" y="10367"/>
                  <a:pt x="248817" y="6220"/>
                </a:cubicBezTo>
                <a:lnTo>
                  <a:pt x="267478" y="0"/>
                </a:lnTo>
                <a:cubicBezTo>
                  <a:pt x="324006" y="8075"/>
                  <a:pt x="297109" y="1583"/>
                  <a:pt x="348343" y="18661"/>
                </a:cubicBezTo>
                <a:lnTo>
                  <a:pt x="367004" y="24881"/>
                </a:lnTo>
                <a:cubicBezTo>
                  <a:pt x="373225" y="26955"/>
                  <a:pt x="379117" y="30775"/>
                  <a:pt x="385666" y="31102"/>
                </a:cubicBezTo>
                <a:lnTo>
                  <a:pt x="510074" y="37322"/>
                </a:lnTo>
                <a:cubicBezTo>
                  <a:pt x="555506" y="52467"/>
                  <a:pt x="534674" y="46583"/>
                  <a:pt x="572278" y="55983"/>
                </a:cubicBezTo>
                <a:cubicBezTo>
                  <a:pt x="597160" y="53910"/>
                  <a:pt x="622440" y="54660"/>
                  <a:pt x="646923" y="49763"/>
                </a:cubicBezTo>
                <a:cubicBezTo>
                  <a:pt x="654254" y="48297"/>
                  <a:pt x="658897" y="40665"/>
                  <a:pt x="665584" y="37322"/>
                </a:cubicBezTo>
                <a:cubicBezTo>
                  <a:pt x="680895" y="29667"/>
                  <a:pt x="707238" y="27269"/>
                  <a:pt x="721568" y="24881"/>
                </a:cubicBezTo>
                <a:cubicBezTo>
                  <a:pt x="758890" y="26955"/>
                  <a:pt x="796284" y="27998"/>
                  <a:pt x="833535" y="31102"/>
                </a:cubicBezTo>
                <a:cubicBezTo>
                  <a:pt x="846104" y="32149"/>
                  <a:pt x="858545" y="34586"/>
                  <a:pt x="870857" y="37322"/>
                </a:cubicBezTo>
                <a:cubicBezTo>
                  <a:pt x="901799" y="44198"/>
                  <a:pt x="879701" y="43542"/>
                  <a:pt x="895739" y="43542"/>
                </a:cubicBezTo>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122605" y="2490728"/>
            <a:ext cx="1266167" cy="25202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3"/>
          <p:cNvSpPr>
            <a:spLocks noChangeArrowheads="1"/>
          </p:cNvSpPr>
          <p:nvPr/>
        </p:nvSpPr>
        <p:spPr bwMode="auto">
          <a:xfrm>
            <a:off x="974939" y="1454480"/>
            <a:ext cx="12618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对课件进行标注</a:t>
            </a:r>
            <a:endParaRPr kumimoji="0" lang="zh-CN" altLang="en-US" sz="18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cxnSp>
        <p:nvCxnSpPr>
          <p:cNvPr id="34" name="直接箭头连接符 33"/>
          <p:cNvCxnSpPr/>
          <p:nvPr/>
        </p:nvCxnSpPr>
        <p:spPr>
          <a:xfrm>
            <a:off x="1704120" y="1875059"/>
            <a:ext cx="377388" cy="469707"/>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sp>
        <p:nvSpPr>
          <p:cNvPr id="30" name="Rectangle 3"/>
          <p:cNvSpPr>
            <a:spLocks noChangeArrowheads="1"/>
          </p:cNvSpPr>
          <p:nvPr/>
        </p:nvSpPr>
        <p:spPr bwMode="auto">
          <a:xfrm>
            <a:off x="372676" y="395414"/>
            <a:ext cx="7416824"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lnSpc>
                <a:spcPct val="150000"/>
              </a:lnSpc>
              <a:spcBef>
                <a:spcPct val="0"/>
              </a:spcBef>
              <a:spcAft>
                <a:spcPct val="0"/>
              </a:spcAft>
            </a:pPr>
            <a:r>
              <a:rPr kumimoji="0" lang="zh-CN" altLang="en-US" sz="1600" b="1" i="0" u="none" strike="noStrike" cap="none" normalizeH="0" baseline="0" dirty="0" smtClean="0">
                <a:ln>
                  <a:noFill/>
                </a:ln>
                <a:effectLst/>
                <a:latin typeface="微软雅黑" panose="020B0503020204020204" pitchFamily="34" charset="-122"/>
                <a:ea typeface="微软雅黑" panose="020B0503020204020204" pitchFamily="34" charset="-122"/>
              </a:rPr>
              <a:t>调取资源之前可以选择</a:t>
            </a:r>
            <a:r>
              <a:rPr kumimoji="0" lang="en-US" altLang="zh-CN" sz="1600" b="1" i="0" u="none" strike="noStrike" cap="none" normalizeH="0" baseline="0" dirty="0" smtClean="0">
                <a:ln>
                  <a:noFill/>
                </a:ln>
                <a:effectLst/>
                <a:latin typeface="微软雅黑" panose="020B0503020204020204" pitchFamily="34" charset="-122"/>
                <a:ea typeface="微软雅黑" panose="020B0503020204020204" pitchFamily="34" charset="-122"/>
              </a:rPr>
              <a:t>PPT</a:t>
            </a:r>
            <a:r>
              <a:rPr kumimoji="0" lang="zh-CN" altLang="en-US" sz="1600" b="1" i="0" u="none" strike="noStrike" cap="none" normalizeH="0" baseline="0" dirty="0" smtClean="0">
                <a:ln>
                  <a:noFill/>
                </a:ln>
                <a:effectLst/>
                <a:latin typeface="微软雅黑" panose="020B0503020204020204" pitchFamily="34" charset="-122"/>
                <a:ea typeface="微软雅黑" panose="020B0503020204020204" pitchFamily="34" charset="-122"/>
              </a:rPr>
              <a:t>等文件的显示方式（单屏模式），选取文件双击打开</a:t>
            </a:r>
            <a:r>
              <a:rPr kumimoji="0" lang="en-US" altLang="zh-CN" sz="1600" b="1" i="0" u="none" strike="noStrike" cap="none" normalizeH="0" baseline="0" dirty="0" smtClean="0">
                <a:ln>
                  <a:noFill/>
                </a:ln>
                <a:effectLst/>
                <a:latin typeface="微软雅黑" panose="020B0503020204020204" pitchFamily="34" charset="-122"/>
                <a:ea typeface="微软雅黑" panose="020B0503020204020204" pitchFamily="34" charset="-122"/>
              </a:rPr>
              <a:t>PPT</a:t>
            </a:r>
            <a:r>
              <a:rPr kumimoji="0" lang="zh-CN" altLang="en-US" sz="1600" b="1" i="0" u="none" strike="noStrike" cap="none" normalizeH="0" baseline="0" dirty="0" smtClean="0">
                <a:ln>
                  <a:noFill/>
                </a:ln>
                <a:effectLst/>
                <a:latin typeface="微软雅黑" panose="020B0503020204020204" pitchFamily="34" charset="-122"/>
                <a:ea typeface="微软雅黑" panose="020B0503020204020204" pitchFamily="34" charset="-122"/>
              </a:rPr>
              <a:t>或者点击文件上的       按钮打开。</a:t>
            </a:r>
          </a:p>
        </p:txBody>
      </p:sp>
      <p:pic>
        <p:nvPicPr>
          <p:cNvPr id="24" name="图片 23"/>
          <p:cNvPicPr>
            <a:picLocks noChangeAspect="1"/>
          </p:cNvPicPr>
          <p:nvPr/>
        </p:nvPicPr>
        <p:blipFill>
          <a:blip r:embed="rId4"/>
          <a:stretch>
            <a:fillRect/>
          </a:stretch>
        </p:blipFill>
        <p:spPr>
          <a:xfrm>
            <a:off x="2490470" y="796290"/>
            <a:ext cx="388620" cy="358140"/>
          </a:xfrm>
          <a:prstGeom prst="rect">
            <a:avLst/>
          </a:prstGeom>
        </p:spPr>
      </p:pic>
    </p:spTree>
  </p:cSld>
  <p:clrMapOvr>
    <a:masterClrMapping/>
  </p:clrMapOvr>
  <p:transition spd="slow" advTm="0">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880320" cy="337185"/>
          </a:xfrm>
          <a:prstGeom prst="rect">
            <a:avLst/>
          </a:prstGeom>
        </p:spPr>
        <p:txBody>
          <a:bodyPr wrap="square">
            <a:spAutoFit/>
          </a:bodyPr>
          <a:lstStyle/>
          <a:p>
            <a:r>
              <a:rPr lang="zh-CN" altLang="en-US" sz="1600" b="1" dirty="0" smtClean="0">
                <a:solidFill>
                  <a:schemeClr val="bg1"/>
                </a:solidFill>
                <a:ea typeface="微软雅黑" panose="020B0503020204020204" pitchFamily="34" charset="-122"/>
              </a:rPr>
              <a:t>（</a:t>
            </a:r>
            <a:r>
              <a:rPr lang="en-US" altLang="zh-CN" sz="1600" b="1" dirty="0" smtClean="0">
                <a:solidFill>
                  <a:schemeClr val="bg1"/>
                </a:solidFill>
                <a:ea typeface="微软雅黑" panose="020B0503020204020204" pitchFamily="34" charset="-122"/>
              </a:rPr>
              <a:t>5</a:t>
            </a:r>
            <a:r>
              <a:rPr lang="zh-CN" altLang="en-US" sz="1600" b="1" dirty="0" smtClean="0">
                <a:solidFill>
                  <a:schemeClr val="bg1"/>
                </a:solidFill>
                <a:ea typeface="微软雅黑" panose="020B0503020204020204" pitchFamily="34" charset="-122"/>
              </a:rPr>
              <a:t>）单屏模式课件操作</a:t>
            </a:r>
            <a:endParaRPr lang="zh-CN" altLang="en-US" sz="1600" b="1" dirty="0">
              <a:solidFill>
                <a:schemeClr val="bg1"/>
              </a:solidFill>
              <a:ea typeface="微软雅黑" panose="020B0503020204020204" pitchFamily="34" charset="-122"/>
            </a:endParaRPr>
          </a:p>
        </p:txBody>
      </p:sp>
      <p:cxnSp>
        <p:nvCxnSpPr>
          <p:cNvPr id="27" name="直接箭头连接符 26"/>
          <p:cNvCxnSpPr/>
          <p:nvPr/>
        </p:nvCxnSpPr>
        <p:spPr>
          <a:xfrm>
            <a:off x="5419023" y="2126420"/>
            <a:ext cx="1097193" cy="864096"/>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603250" y="3829685"/>
            <a:ext cx="6445250" cy="987425"/>
          </a:xfrm>
          <a:prstGeom prst="rect">
            <a:avLst/>
          </a:prstGeom>
        </p:spPr>
      </p:pic>
      <p:sp>
        <p:nvSpPr>
          <p:cNvPr id="33" name="Rectangle 3"/>
          <p:cNvSpPr>
            <a:spLocks noChangeArrowheads="1"/>
          </p:cNvSpPr>
          <p:nvPr/>
        </p:nvSpPr>
        <p:spPr bwMode="auto">
          <a:xfrm>
            <a:off x="3923928" y="3701644"/>
            <a:ext cx="1008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lnSpc>
                <a:spcPct val="150000"/>
              </a:lnSpc>
              <a:spcBef>
                <a:spcPct val="0"/>
              </a:spcBef>
              <a:spcAft>
                <a:spcPct val="0"/>
              </a:spcAft>
            </a:pPr>
            <a:r>
              <a:rPr lang="zh-CN" altLang="en-US" sz="12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缩略图跳览</a:t>
            </a:r>
            <a:endParaRPr kumimoji="0" lang="zh-CN" altLang="en-US"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38" name="Rectangle 3"/>
          <p:cNvSpPr>
            <a:spLocks noChangeArrowheads="1"/>
          </p:cNvSpPr>
          <p:nvPr/>
        </p:nvSpPr>
        <p:spPr bwMode="auto">
          <a:xfrm>
            <a:off x="5436096" y="2216990"/>
            <a:ext cx="1008112" cy="33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lnSpc>
                <a:spcPct val="150000"/>
              </a:lnSpc>
              <a:spcBef>
                <a:spcPct val="0"/>
              </a:spcBef>
              <a:spcAft>
                <a:spcPct val="0"/>
              </a:spcAft>
            </a:pPr>
            <a:r>
              <a:rPr lang="zh-CN" altLang="en-US"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微</a:t>
            </a:r>
            <a:r>
              <a:rPr lang="zh-CN" altLang="en-US" sz="12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信问答</a:t>
            </a:r>
            <a:endParaRPr kumimoji="0" lang="zh-CN" altLang="en-US"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cxnSp>
        <p:nvCxnSpPr>
          <p:cNvPr id="39" name="直接箭头连接符 38"/>
          <p:cNvCxnSpPr/>
          <p:nvPr/>
        </p:nvCxnSpPr>
        <p:spPr>
          <a:xfrm flipH="1" flipV="1">
            <a:off x="6156176" y="2499742"/>
            <a:ext cx="477383" cy="4444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4644509" y="2803262"/>
            <a:ext cx="1512168" cy="10081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a:stretch>
            <a:fillRect/>
          </a:stretch>
        </p:blipFill>
        <p:spPr>
          <a:xfrm>
            <a:off x="603250" y="664845"/>
            <a:ext cx="6445885" cy="3147060"/>
          </a:xfrm>
          <a:prstGeom prst="rect">
            <a:avLst/>
          </a:prstGeom>
        </p:spPr>
      </p:pic>
      <p:cxnSp>
        <p:nvCxnSpPr>
          <p:cNvPr id="36" name="直接箭头连接符 35"/>
          <p:cNvCxnSpPr/>
          <p:nvPr/>
        </p:nvCxnSpPr>
        <p:spPr>
          <a:xfrm>
            <a:off x="6588125" y="2099945"/>
            <a:ext cx="621665" cy="1168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6588125" y="2327275"/>
            <a:ext cx="647700" cy="2444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6588125" y="2553335"/>
            <a:ext cx="720090" cy="3060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6614795" y="2827655"/>
            <a:ext cx="693420" cy="320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6614795" y="3075940"/>
            <a:ext cx="693420" cy="431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6588125" y="1791970"/>
            <a:ext cx="647700" cy="596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6588125" y="1563370"/>
            <a:ext cx="647700" cy="88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6588125" y="1339215"/>
            <a:ext cx="647700" cy="82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
          <p:cNvSpPr>
            <a:spLocks noChangeArrowheads="1"/>
          </p:cNvSpPr>
          <p:nvPr/>
        </p:nvSpPr>
        <p:spPr bwMode="auto">
          <a:xfrm>
            <a:off x="602704" y="772395"/>
            <a:ext cx="1719606" cy="144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lnSpc>
                <a:spcPct val="150000"/>
              </a:lnSpc>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  双击课件界面可进入</a:t>
            </a:r>
            <a:r>
              <a:rPr lang="zh-CN" altLang="en-US" sz="12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全屏模式</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，此时可对课件进行上下翻页、文本标注、微信提问、缩略图快速跳转等操作</a:t>
            </a:r>
            <a:endParaRPr kumimoji="0" lang="zh-CN" altLang="en-US"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8" name="文本框 27"/>
          <p:cNvSpPr txBox="1"/>
          <p:nvPr/>
        </p:nvSpPr>
        <p:spPr>
          <a:xfrm>
            <a:off x="7236460" y="1047115"/>
            <a:ext cx="1373505" cy="2676525"/>
          </a:xfrm>
          <a:prstGeom prst="rect">
            <a:avLst/>
          </a:prstGeom>
          <a:noFill/>
        </p:spPr>
        <p:txBody>
          <a:bodyPr wrap="square" rtlCol="0">
            <a:spAutoFit/>
          </a:bodyPr>
          <a:lstStyle/>
          <a:p>
            <a:pPr>
              <a:lnSpc>
                <a:spcPct val="150000"/>
              </a:lnSpc>
            </a:pPr>
            <a:r>
              <a:rPr lang="en-US" altLang="zh-CN" sz="1400"/>
              <a:t>1.</a:t>
            </a:r>
            <a:r>
              <a:rPr lang="zh-CN" altLang="en-US" sz="1400"/>
              <a:t>投票</a:t>
            </a:r>
          </a:p>
          <a:p>
            <a:pPr>
              <a:lnSpc>
                <a:spcPct val="150000"/>
              </a:lnSpc>
            </a:pPr>
            <a:r>
              <a:rPr lang="en-US" altLang="zh-CN" sz="1400"/>
              <a:t>2.</a:t>
            </a:r>
            <a:r>
              <a:rPr lang="zh-CN" altLang="en-US" sz="1400"/>
              <a:t>缩略图预览</a:t>
            </a:r>
          </a:p>
          <a:p>
            <a:pPr>
              <a:lnSpc>
                <a:spcPct val="150000"/>
              </a:lnSpc>
            </a:pPr>
            <a:r>
              <a:rPr lang="en-US" altLang="zh-CN" sz="1400"/>
              <a:t>3.</a:t>
            </a:r>
            <a:r>
              <a:rPr lang="zh-CN" altLang="en-US" sz="1400"/>
              <a:t>清空标注</a:t>
            </a:r>
          </a:p>
          <a:p>
            <a:pPr>
              <a:lnSpc>
                <a:spcPct val="150000"/>
              </a:lnSpc>
            </a:pPr>
            <a:r>
              <a:rPr lang="en-US" altLang="zh-CN" sz="1400"/>
              <a:t>4.</a:t>
            </a:r>
            <a:r>
              <a:rPr lang="zh-CN" altLang="en-US" sz="1400"/>
              <a:t>笔</a:t>
            </a:r>
          </a:p>
          <a:p>
            <a:pPr>
              <a:lnSpc>
                <a:spcPct val="150000"/>
              </a:lnSpc>
            </a:pPr>
            <a:r>
              <a:rPr lang="en-US" altLang="zh-CN" sz="1400"/>
              <a:t>5.</a:t>
            </a:r>
            <a:r>
              <a:rPr lang="zh-CN" altLang="en-US" sz="1400"/>
              <a:t>上一页</a:t>
            </a:r>
          </a:p>
          <a:p>
            <a:pPr>
              <a:lnSpc>
                <a:spcPct val="150000"/>
              </a:lnSpc>
            </a:pPr>
            <a:r>
              <a:rPr lang="en-US" altLang="zh-CN" sz="1400"/>
              <a:t>6.</a:t>
            </a:r>
            <a:r>
              <a:rPr lang="zh-CN" altLang="en-US" sz="1400"/>
              <a:t>下一页</a:t>
            </a:r>
          </a:p>
          <a:p>
            <a:pPr>
              <a:lnSpc>
                <a:spcPct val="150000"/>
              </a:lnSpc>
            </a:pPr>
            <a:r>
              <a:rPr lang="en-US" altLang="zh-CN" sz="1400"/>
              <a:t>7.</a:t>
            </a:r>
            <a:r>
              <a:rPr lang="zh-CN" altLang="en-US" sz="1400"/>
              <a:t>双屏切换</a:t>
            </a:r>
          </a:p>
          <a:p>
            <a:pPr>
              <a:lnSpc>
                <a:spcPct val="150000"/>
              </a:lnSpc>
            </a:pPr>
            <a:r>
              <a:rPr lang="en-US" altLang="zh-CN" sz="1400"/>
              <a:t>8.</a:t>
            </a:r>
            <a:r>
              <a:rPr lang="zh-CN" altLang="en-US" sz="1400"/>
              <a:t>退出</a:t>
            </a:r>
          </a:p>
        </p:txBody>
      </p:sp>
      <p:sp>
        <p:nvSpPr>
          <p:cNvPr id="3" name="文本框 2"/>
          <p:cNvSpPr txBox="1"/>
          <p:nvPr/>
        </p:nvSpPr>
        <p:spPr>
          <a:xfrm>
            <a:off x="80645" y="464820"/>
            <a:ext cx="8529320" cy="368300"/>
          </a:xfrm>
          <a:prstGeom prst="rect">
            <a:avLst/>
          </a:prstGeom>
          <a:noFill/>
        </p:spPr>
        <p:txBody>
          <a:bodyPr wrap="none" rtlCol="0" anchor="t">
            <a:spAutoFit/>
          </a:bodyPr>
          <a:lstStyle/>
          <a:p>
            <a:r>
              <a:rPr lang="zh-CN" altLang="en-US" b="1">
                <a:solidFill>
                  <a:srgbClr val="FF0000"/>
                </a:solidFill>
                <a:sym typeface="+mn-ea"/>
              </a:rPr>
              <a:t>手势识别功能：单指书写或点击、两指放大缩小、</a:t>
            </a:r>
            <a:r>
              <a:rPr lang="en-US" altLang="zh-CN" b="1">
                <a:solidFill>
                  <a:srgbClr val="FF0000"/>
                </a:solidFill>
                <a:sym typeface="+mn-ea"/>
              </a:rPr>
              <a:t>3</a:t>
            </a:r>
            <a:r>
              <a:rPr lang="zh-CN" altLang="en-US" b="1">
                <a:solidFill>
                  <a:srgbClr val="FF0000"/>
                </a:solidFill>
                <a:sym typeface="+mn-ea"/>
              </a:rPr>
              <a:t>指</a:t>
            </a:r>
            <a:r>
              <a:rPr lang="en-US" altLang="zh-CN" b="1">
                <a:solidFill>
                  <a:srgbClr val="FF0000"/>
                </a:solidFill>
                <a:sym typeface="+mn-ea"/>
              </a:rPr>
              <a:t>-5</a:t>
            </a:r>
            <a:r>
              <a:rPr lang="zh-CN" altLang="en-US" b="1">
                <a:solidFill>
                  <a:srgbClr val="FF0000"/>
                </a:solidFill>
                <a:sym typeface="+mn-ea"/>
              </a:rPr>
              <a:t>指平移或翻页、手掌擦除。</a:t>
            </a:r>
            <a:endParaRPr lang="zh-CN" altLang="en-US"/>
          </a:p>
        </p:txBody>
      </p:sp>
    </p:spTree>
  </p:cSld>
  <p:clrMapOvr>
    <a:masterClrMapping/>
  </p:clrMapOvr>
  <p:transition spd="slow" advTm="0">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880320" cy="337185"/>
          </a:xfrm>
          <a:prstGeom prst="rect">
            <a:avLst/>
          </a:prstGeom>
        </p:spPr>
        <p:txBody>
          <a:bodyPr wrap="square">
            <a:spAutoFit/>
          </a:bodyPr>
          <a:lstStyle/>
          <a:p>
            <a:r>
              <a:rPr lang="zh-CN" altLang="en-US" sz="1600" b="1" dirty="0" smtClean="0">
                <a:solidFill>
                  <a:schemeClr val="bg1"/>
                </a:solidFill>
                <a:ea typeface="微软雅黑" panose="020B0503020204020204" pitchFamily="34" charset="-122"/>
              </a:rPr>
              <a:t>（</a:t>
            </a:r>
            <a:r>
              <a:rPr lang="en-US" altLang="zh-CN" sz="1600" b="1" dirty="0" smtClean="0">
                <a:solidFill>
                  <a:schemeClr val="bg1"/>
                </a:solidFill>
                <a:ea typeface="微软雅黑" panose="020B0503020204020204" pitchFamily="34" charset="-122"/>
              </a:rPr>
              <a:t>5</a:t>
            </a:r>
            <a:r>
              <a:rPr lang="zh-CN" altLang="en-US" sz="1600" b="1" dirty="0" smtClean="0">
                <a:solidFill>
                  <a:schemeClr val="bg1"/>
                </a:solidFill>
                <a:ea typeface="微软雅黑" panose="020B0503020204020204" pitchFamily="34" charset="-122"/>
              </a:rPr>
              <a:t>）双屏模式说明</a:t>
            </a:r>
            <a:endParaRPr lang="zh-CN" altLang="en-US" sz="1600" b="1" dirty="0">
              <a:solidFill>
                <a:schemeClr val="bg1"/>
              </a:solidFill>
              <a:ea typeface="微软雅黑" panose="020B0503020204020204" pitchFamily="34" charset="-122"/>
            </a:endParaRPr>
          </a:p>
        </p:txBody>
      </p:sp>
      <p:pic>
        <p:nvPicPr>
          <p:cNvPr id="4" name="图片 3" descr="C:\Users\Administrator\Desktop\云白板ppt配图\8.png8"/>
          <p:cNvPicPr>
            <a:picLocks noChangeAspect="1"/>
          </p:cNvPicPr>
          <p:nvPr/>
        </p:nvPicPr>
        <p:blipFill>
          <a:blip r:embed="rId2"/>
          <a:srcRect/>
          <a:stretch>
            <a:fillRect/>
          </a:stretch>
        </p:blipFill>
        <p:spPr>
          <a:xfrm>
            <a:off x="738623" y="1151697"/>
            <a:ext cx="7113270" cy="1917383"/>
          </a:xfrm>
          <a:prstGeom prst="rect">
            <a:avLst/>
          </a:prstGeom>
        </p:spPr>
      </p:pic>
      <p:sp>
        <p:nvSpPr>
          <p:cNvPr id="6" name="文本框 5"/>
          <p:cNvSpPr txBox="1"/>
          <p:nvPr/>
        </p:nvSpPr>
        <p:spPr>
          <a:xfrm>
            <a:off x="1772920" y="3289300"/>
            <a:ext cx="5269230" cy="1383665"/>
          </a:xfrm>
          <a:prstGeom prst="rect">
            <a:avLst/>
          </a:prstGeom>
          <a:noFill/>
        </p:spPr>
        <p:txBody>
          <a:bodyPr wrap="square" rtlCol="0" anchor="t">
            <a:spAutoFit/>
          </a:bodyPr>
          <a:lstStyle/>
          <a:p>
            <a:pPr marL="285750" indent="-285750">
              <a:lnSpc>
                <a:spcPct val="200000"/>
              </a:lnSpc>
              <a:buFont typeface="Wingdings" panose="05000000000000000000" pitchFamily="2" charset="2"/>
              <a:buChar char="Ø"/>
            </a:pPr>
            <a:r>
              <a:rPr lang="zh-CN" altLang="en-US" sz="1400" dirty="0">
                <a:solidFill>
                  <a:schemeClr val="tx1"/>
                </a:solidFill>
                <a:latin typeface="微软雅黑" panose="020B0503020204020204" pitchFamily="34" charset="-122"/>
                <a:ea typeface="微软雅黑" panose="020B0503020204020204" pitchFamily="34" charset="-122"/>
                <a:sym typeface="+mn-ea"/>
              </a:rPr>
              <a:t>经典双屏：一侧黑板一侧课件资源，经典</a:t>
            </a:r>
            <a:r>
              <a:rPr lang="zh-CN" altLang="en-US" sz="1400" dirty="0" smtClean="0">
                <a:solidFill>
                  <a:schemeClr val="tx1"/>
                </a:solidFill>
                <a:latin typeface="微软雅黑" panose="020B0503020204020204" pitchFamily="34" charset="-122"/>
                <a:ea typeface="微软雅黑" panose="020B0503020204020204" pitchFamily="34" charset="-122"/>
                <a:sym typeface="+mn-ea"/>
              </a:rPr>
              <a:t>再现；</a:t>
            </a:r>
            <a:endParaRPr lang="zh-CN" altLang="en-US" sz="1400" dirty="0">
              <a:solidFill>
                <a:schemeClr val="tx1"/>
              </a:solidFill>
              <a:latin typeface="微软雅黑" panose="020B0503020204020204" pitchFamily="34" charset="-122"/>
              <a:ea typeface="微软雅黑" panose="020B0503020204020204" pitchFamily="34" charset="-122"/>
              <a:sym typeface="+mn-ea"/>
            </a:endParaRPr>
          </a:p>
          <a:p>
            <a:pPr marL="285750" indent="-285750">
              <a:lnSpc>
                <a:spcPct val="200000"/>
              </a:lnSpc>
              <a:buFont typeface="Wingdings" panose="05000000000000000000" pitchFamily="2" charset="2"/>
              <a:buChar char="Ø"/>
            </a:pPr>
            <a:r>
              <a:rPr lang="zh-CN" altLang="en-US" sz="1400" dirty="0">
                <a:solidFill>
                  <a:schemeClr val="tx1"/>
                </a:solidFill>
                <a:latin typeface="微软雅黑" panose="020B0503020204020204" pitchFamily="34" charset="-122"/>
                <a:ea typeface="微软雅黑" panose="020B0503020204020204" pitchFamily="34" charset="-122"/>
                <a:sym typeface="+mn-ea"/>
              </a:rPr>
              <a:t>镜像双屏：同页课件内容两侧显示，扩大可视</a:t>
            </a:r>
            <a:r>
              <a:rPr lang="zh-CN" altLang="en-US" sz="1400" dirty="0" smtClean="0">
                <a:solidFill>
                  <a:schemeClr val="tx1"/>
                </a:solidFill>
                <a:latin typeface="微软雅黑" panose="020B0503020204020204" pitchFamily="34" charset="-122"/>
                <a:ea typeface="微软雅黑" panose="020B0503020204020204" pitchFamily="34" charset="-122"/>
                <a:sym typeface="+mn-ea"/>
              </a:rPr>
              <a:t>范围；</a:t>
            </a:r>
            <a:endParaRPr lang="zh-CN" altLang="en-US" sz="1400" dirty="0">
              <a:solidFill>
                <a:schemeClr val="tx1"/>
              </a:solidFill>
              <a:latin typeface="微软雅黑" panose="020B0503020204020204" pitchFamily="34" charset="-122"/>
              <a:ea typeface="微软雅黑" panose="020B0503020204020204" pitchFamily="34" charset="-122"/>
              <a:sym typeface="+mn-ea"/>
            </a:endParaRPr>
          </a:p>
          <a:p>
            <a:pPr marL="285750" indent="-285750">
              <a:lnSpc>
                <a:spcPct val="200000"/>
              </a:lnSpc>
              <a:buFont typeface="Wingdings" panose="05000000000000000000" pitchFamily="2" charset="2"/>
              <a:buChar char="Ø"/>
            </a:pPr>
            <a:r>
              <a:rPr lang="zh-CN" altLang="en-US" sz="1400" dirty="0">
                <a:solidFill>
                  <a:schemeClr val="tx1"/>
                </a:solidFill>
                <a:latin typeface="微软雅黑" panose="020B0503020204020204" pitchFamily="34" charset="-122"/>
                <a:ea typeface="微软雅黑" panose="020B0503020204020204" pitchFamily="34" charset="-122"/>
                <a:sym typeface="+mn-ea"/>
              </a:rPr>
              <a:t>关联双屏：上下关联页逻辑关系展示，高效</a:t>
            </a:r>
            <a:r>
              <a:rPr lang="zh-CN" altLang="en-US" sz="1400" dirty="0" smtClean="0">
                <a:solidFill>
                  <a:schemeClr val="tx1"/>
                </a:solidFill>
                <a:latin typeface="微软雅黑" panose="020B0503020204020204" pitchFamily="34" charset="-122"/>
                <a:ea typeface="微软雅黑" panose="020B0503020204020204" pitchFamily="34" charset="-122"/>
                <a:sym typeface="+mn-ea"/>
              </a:rPr>
              <a:t>授课；</a:t>
            </a:r>
          </a:p>
        </p:txBody>
      </p:sp>
      <p:sp>
        <p:nvSpPr>
          <p:cNvPr id="7" name="文本框 6"/>
          <p:cNvSpPr txBox="1"/>
          <p:nvPr/>
        </p:nvSpPr>
        <p:spPr>
          <a:xfrm>
            <a:off x="738505" y="583565"/>
            <a:ext cx="6791325" cy="368300"/>
          </a:xfrm>
          <a:prstGeom prst="rect">
            <a:avLst/>
          </a:prstGeom>
          <a:noFill/>
        </p:spPr>
        <p:txBody>
          <a:bodyPr wrap="square" rtlCol="0">
            <a:spAutoFit/>
          </a:bodyPr>
          <a:lstStyle/>
          <a:p>
            <a:r>
              <a:rPr lang="zh-CN" altLang="en-US"/>
              <a:t>点击双屏切换，即可实现双屏模式。</a:t>
            </a:r>
          </a:p>
        </p:txBody>
      </p:sp>
    </p:spTree>
  </p:cSld>
  <p:clrMapOvr>
    <a:masterClrMapping/>
  </p:clrMapOvr>
  <p:transition spd="slow" advTm="0">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680085" y="1153160"/>
            <a:ext cx="6805930" cy="2548255"/>
          </a:xfrm>
          <a:prstGeom prst="rect">
            <a:avLst/>
          </a:prstGeom>
        </p:spPr>
      </p:pic>
      <p:sp>
        <p:nvSpPr>
          <p:cNvPr id="2" name="矩形 1"/>
          <p:cNvSpPr/>
          <p:nvPr/>
        </p:nvSpPr>
        <p:spPr>
          <a:xfrm>
            <a:off x="899592" y="189395"/>
            <a:ext cx="2880320" cy="337185"/>
          </a:xfrm>
          <a:prstGeom prst="rect">
            <a:avLst/>
          </a:prstGeom>
        </p:spPr>
        <p:txBody>
          <a:bodyPr wrap="square">
            <a:spAutoFit/>
          </a:bodyPr>
          <a:lstStyle/>
          <a:p>
            <a:r>
              <a:rPr lang="zh-CN" altLang="en-US" sz="1600" b="1" dirty="0" smtClean="0">
                <a:solidFill>
                  <a:schemeClr val="bg1"/>
                </a:solidFill>
                <a:ea typeface="微软雅黑" panose="020B0503020204020204" pitchFamily="34" charset="-122"/>
              </a:rPr>
              <a:t>（</a:t>
            </a:r>
            <a:r>
              <a:rPr lang="en-US" altLang="zh-CN" sz="1600" b="1" dirty="0" smtClean="0">
                <a:solidFill>
                  <a:schemeClr val="bg1"/>
                </a:solidFill>
                <a:ea typeface="微软雅黑" panose="020B0503020204020204" pitchFamily="34" charset="-122"/>
              </a:rPr>
              <a:t>5</a:t>
            </a:r>
            <a:r>
              <a:rPr lang="zh-CN" altLang="en-US" sz="1600" b="1" dirty="0" smtClean="0">
                <a:solidFill>
                  <a:schemeClr val="bg1"/>
                </a:solidFill>
                <a:ea typeface="微软雅黑" panose="020B0503020204020204" pitchFamily="34" charset="-122"/>
              </a:rPr>
              <a:t>）双屏模式课件操作</a:t>
            </a:r>
            <a:endParaRPr lang="zh-CN" altLang="en-US" sz="1600" b="1" dirty="0">
              <a:solidFill>
                <a:schemeClr val="bg1"/>
              </a:solidFill>
              <a:ea typeface="微软雅黑" panose="020B0503020204020204" pitchFamily="3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801370" y="3765550"/>
            <a:ext cx="6445250" cy="987425"/>
          </a:xfrm>
          <a:prstGeom prst="rect">
            <a:avLst/>
          </a:prstGeom>
        </p:spPr>
      </p:pic>
      <p:sp>
        <p:nvSpPr>
          <p:cNvPr id="33" name="Rectangle 3"/>
          <p:cNvSpPr>
            <a:spLocks noChangeArrowheads="1"/>
          </p:cNvSpPr>
          <p:nvPr/>
        </p:nvSpPr>
        <p:spPr bwMode="auto">
          <a:xfrm>
            <a:off x="3923928" y="3701644"/>
            <a:ext cx="1008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lnSpc>
                <a:spcPct val="150000"/>
              </a:lnSpc>
              <a:spcBef>
                <a:spcPct val="0"/>
              </a:spcBef>
              <a:spcAft>
                <a:spcPct val="0"/>
              </a:spcAft>
            </a:pPr>
            <a:r>
              <a:rPr lang="zh-CN" altLang="en-US" sz="12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缩略图跳览</a:t>
            </a:r>
            <a:endParaRPr kumimoji="0" lang="zh-CN" altLang="en-US"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8" name="文本框 27"/>
          <p:cNvSpPr txBox="1"/>
          <p:nvPr/>
        </p:nvSpPr>
        <p:spPr>
          <a:xfrm>
            <a:off x="7738110" y="1233170"/>
            <a:ext cx="1373505" cy="2676525"/>
          </a:xfrm>
          <a:prstGeom prst="rect">
            <a:avLst/>
          </a:prstGeom>
          <a:noFill/>
        </p:spPr>
        <p:txBody>
          <a:bodyPr wrap="square" rtlCol="0">
            <a:spAutoFit/>
          </a:bodyPr>
          <a:lstStyle/>
          <a:p>
            <a:pPr>
              <a:lnSpc>
                <a:spcPct val="150000"/>
              </a:lnSpc>
            </a:pPr>
            <a:r>
              <a:rPr lang="en-US" altLang="zh-CN" sz="1400" b="1">
                <a:solidFill>
                  <a:srgbClr val="FF0000"/>
                </a:solidFill>
              </a:rPr>
              <a:t>1.</a:t>
            </a:r>
            <a:r>
              <a:rPr lang="zh-CN" altLang="en-US" sz="1400" b="1">
                <a:solidFill>
                  <a:srgbClr val="FF0000"/>
                </a:solidFill>
              </a:rPr>
              <a:t>投票</a:t>
            </a:r>
          </a:p>
          <a:p>
            <a:pPr>
              <a:lnSpc>
                <a:spcPct val="150000"/>
              </a:lnSpc>
            </a:pPr>
            <a:r>
              <a:rPr lang="en-US" altLang="zh-CN" sz="1400" b="1">
                <a:solidFill>
                  <a:srgbClr val="FF0000"/>
                </a:solidFill>
              </a:rPr>
              <a:t>2.</a:t>
            </a:r>
            <a:r>
              <a:rPr lang="zh-CN" altLang="en-US" sz="1400" b="1">
                <a:solidFill>
                  <a:srgbClr val="FF0000"/>
                </a:solidFill>
              </a:rPr>
              <a:t>缩略图预览</a:t>
            </a:r>
          </a:p>
          <a:p>
            <a:pPr>
              <a:lnSpc>
                <a:spcPct val="150000"/>
              </a:lnSpc>
            </a:pPr>
            <a:r>
              <a:rPr lang="en-US" altLang="zh-CN" sz="1400" b="1">
                <a:solidFill>
                  <a:srgbClr val="FF0000"/>
                </a:solidFill>
              </a:rPr>
              <a:t>3.</a:t>
            </a:r>
            <a:r>
              <a:rPr lang="zh-CN" altLang="en-US" sz="1400" b="1">
                <a:solidFill>
                  <a:srgbClr val="FF0000"/>
                </a:solidFill>
              </a:rPr>
              <a:t>清空标注</a:t>
            </a:r>
          </a:p>
          <a:p>
            <a:pPr>
              <a:lnSpc>
                <a:spcPct val="150000"/>
              </a:lnSpc>
            </a:pPr>
            <a:r>
              <a:rPr lang="en-US" altLang="zh-CN" sz="1400" b="1">
                <a:solidFill>
                  <a:srgbClr val="FF0000"/>
                </a:solidFill>
              </a:rPr>
              <a:t>4.</a:t>
            </a:r>
            <a:r>
              <a:rPr lang="zh-CN" altLang="en-US" sz="1400" b="1">
                <a:solidFill>
                  <a:srgbClr val="FF0000"/>
                </a:solidFill>
              </a:rPr>
              <a:t>笔</a:t>
            </a:r>
          </a:p>
          <a:p>
            <a:pPr>
              <a:lnSpc>
                <a:spcPct val="150000"/>
              </a:lnSpc>
            </a:pPr>
            <a:r>
              <a:rPr lang="en-US" altLang="zh-CN" sz="1400" b="1">
                <a:solidFill>
                  <a:srgbClr val="FF0000"/>
                </a:solidFill>
              </a:rPr>
              <a:t>5.</a:t>
            </a:r>
            <a:r>
              <a:rPr lang="zh-CN" altLang="en-US" sz="1400" b="1">
                <a:solidFill>
                  <a:srgbClr val="FF0000"/>
                </a:solidFill>
              </a:rPr>
              <a:t>上一页</a:t>
            </a:r>
          </a:p>
          <a:p>
            <a:pPr>
              <a:lnSpc>
                <a:spcPct val="150000"/>
              </a:lnSpc>
            </a:pPr>
            <a:r>
              <a:rPr lang="en-US" altLang="zh-CN" sz="1400" b="1">
                <a:solidFill>
                  <a:srgbClr val="FF0000"/>
                </a:solidFill>
              </a:rPr>
              <a:t>6.</a:t>
            </a:r>
            <a:r>
              <a:rPr lang="zh-CN" altLang="en-US" sz="1400" b="1">
                <a:solidFill>
                  <a:srgbClr val="FF0000"/>
                </a:solidFill>
              </a:rPr>
              <a:t>下一页</a:t>
            </a:r>
          </a:p>
          <a:p>
            <a:pPr>
              <a:lnSpc>
                <a:spcPct val="150000"/>
              </a:lnSpc>
            </a:pPr>
            <a:r>
              <a:rPr lang="en-US" altLang="zh-CN" sz="1400" b="1">
                <a:solidFill>
                  <a:srgbClr val="FF0000"/>
                </a:solidFill>
              </a:rPr>
              <a:t>7.</a:t>
            </a:r>
            <a:r>
              <a:rPr lang="zh-CN" altLang="en-US" sz="1400" b="1">
                <a:solidFill>
                  <a:srgbClr val="FF0000"/>
                </a:solidFill>
              </a:rPr>
              <a:t>双屏切换</a:t>
            </a:r>
          </a:p>
          <a:p>
            <a:pPr>
              <a:lnSpc>
                <a:spcPct val="150000"/>
              </a:lnSpc>
            </a:pPr>
            <a:r>
              <a:rPr lang="en-US" altLang="zh-CN" sz="1400" b="1">
                <a:solidFill>
                  <a:srgbClr val="FF0000"/>
                </a:solidFill>
              </a:rPr>
              <a:t>8.</a:t>
            </a:r>
            <a:r>
              <a:rPr lang="zh-CN" altLang="en-US" sz="1400" b="1">
                <a:solidFill>
                  <a:srgbClr val="FF0000"/>
                </a:solidFill>
              </a:rPr>
              <a:t>退出</a:t>
            </a:r>
          </a:p>
        </p:txBody>
      </p:sp>
      <p:cxnSp>
        <p:nvCxnSpPr>
          <p:cNvPr id="36" name="直接箭头连接符 35"/>
          <p:cNvCxnSpPr/>
          <p:nvPr/>
        </p:nvCxnSpPr>
        <p:spPr>
          <a:xfrm>
            <a:off x="7116445" y="2340610"/>
            <a:ext cx="621665" cy="1168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7037705" y="2640965"/>
            <a:ext cx="719455" cy="1371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6989445" y="2947035"/>
            <a:ext cx="815340" cy="200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7103745" y="3251200"/>
            <a:ext cx="653415" cy="1752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6989445" y="3510280"/>
            <a:ext cx="767715" cy="2044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7109460" y="2021840"/>
            <a:ext cx="647700" cy="596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7103745" y="1753235"/>
            <a:ext cx="647700" cy="88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7098030" y="1465580"/>
            <a:ext cx="659130" cy="165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85420" y="655320"/>
            <a:ext cx="8529320" cy="368300"/>
          </a:xfrm>
          <a:prstGeom prst="rect">
            <a:avLst/>
          </a:prstGeom>
          <a:noFill/>
        </p:spPr>
        <p:txBody>
          <a:bodyPr wrap="none" rtlCol="0">
            <a:spAutoFit/>
          </a:bodyPr>
          <a:lstStyle/>
          <a:p>
            <a:r>
              <a:rPr lang="zh-CN" altLang="en-US" b="1">
                <a:solidFill>
                  <a:srgbClr val="FF0000"/>
                </a:solidFill>
              </a:rPr>
              <a:t>手势识别功能：单指书写或点击、两指放大缩小、</a:t>
            </a:r>
            <a:r>
              <a:rPr lang="en-US" altLang="zh-CN" b="1">
                <a:solidFill>
                  <a:srgbClr val="FF0000"/>
                </a:solidFill>
              </a:rPr>
              <a:t>3</a:t>
            </a:r>
            <a:r>
              <a:rPr lang="zh-CN" altLang="en-US" b="1">
                <a:solidFill>
                  <a:srgbClr val="FF0000"/>
                </a:solidFill>
              </a:rPr>
              <a:t>指</a:t>
            </a:r>
            <a:r>
              <a:rPr lang="en-US" altLang="zh-CN" b="1">
                <a:solidFill>
                  <a:srgbClr val="FF0000"/>
                </a:solidFill>
              </a:rPr>
              <a:t>-5</a:t>
            </a:r>
            <a:r>
              <a:rPr lang="zh-CN" altLang="en-US" b="1">
                <a:solidFill>
                  <a:srgbClr val="FF0000"/>
                </a:solidFill>
              </a:rPr>
              <a:t>指平移或翻页、手掌擦除。</a:t>
            </a:r>
          </a:p>
        </p:txBody>
      </p:sp>
    </p:spTree>
  </p:cSld>
  <p:clrMapOvr>
    <a:masterClrMapping/>
  </p:clrMapOvr>
  <p:transition spd="slow" advTm="0">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6144113" y="1418913"/>
            <a:ext cx="770047" cy="684785"/>
          </a:xfrm>
          <a:prstGeom prst="rect">
            <a:avLst/>
          </a:prstGeom>
          <a:noFill/>
        </p:spPr>
        <p:txBody>
          <a:bodyPr wrap="none" lIns="68562" tIns="34281" rIns="68562" bIns="34281" rtlCol="0">
            <a:spAutoFit/>
          </a:bodyPr>
          <a:lstStyle/>
          <a:p>
            <a:pPr algn="r"/>
            <a:r>
              <a:rPr lang="en-US" altLang="zh-CN" sz="4000" b="1" dirty="0" smtClean="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 name="文本占位符 3"/>
          <p:cNvSpPr txBox="1"/>
          <p:nvPr/>
        </p:nvSpPr>
        <p:spPr>
          <a:xfrm>
            <a:off x="4435075" y="2211710"/>
            <a:ext cx="4382805"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endParaRPr lang="en-US" altLang="zh-CN" sz="3600" dirty="0">
              <a:solidFill>
                <a:schemeClr val="bg1"/>
              </a:solidFill>
              <a:latin typeface="微软雅黑" panose="020B0503020204020204" pitchFamily="34" charset="-122"/>
              <a:ea typeface="微软雅黑" panose="020B0503020204020204" pitchFamily="34" charset="-122"/>
            </a:endParaRPr>
          </a:p>
          <a:p>
            <a:r>
              <a:rPr lang="zh-CN" altLang="en-US" sz="3600" dirty="0">
                <a:solidFill>
                  <a:schemeClr val="bg1"/>
                </a:solidFill>
                <a:latin typeface="微软雅黑" panose="020B0503020204020204" pitchFamily="34" charset="-122"/>
                <a:ea typeface="微软雅黑" panose="020B0503020204020204" pitchFamily="34" charset="-122"/>
              </a:rPr>
              <a:t>课</a:t>
            </a:r>
            <a:r>
              <a:rPr lang="zh-CN" altLang="en-US" sz="3600" dirty="0" smtClean="0">
                <a:solidFill>
                  <a:schemeClr val="bg1"/>
                </a:solidFill>
                <a:latin typeface="微软雅黑" panose="020B0503020204020204" pitchFamily="34" charset="-122"/>
                <a:ea typeface="微软雅黑" panose="020B0503020204020204" pitchFamily="34" charset="-122"/>
              </a:rPr>
              <a:t>中书写与手势操作</a:t>
            </a:r>
            <a:endParaRPr lang="zh-CN" altLang="en-US" sz="3600" dirty="0">
              <a:solidFill>
                <a:schemeClr val="bg1"/>
              </a:solidFill>
              <a:latin typeface="微软雅黑" panose="020B0503020204020204" pitchFamily="34" charset="-122"/>
              <a:ea typeface="微软雅黑" panose="020B0503020204020204" pitchFamily="34" charset="-122"/>
            </a:endParaRPr>
          </a:p>
          <a:p>
            <a:endParaRPr lang="zh-CN" altLang="en-US" sz="3600" dirty="0">
              <a:solidFill>
                <a:schemeClr val="bg1"/>
              </a:solidFill>
              <a:ea typeface="微软雅黑" panose="020B0503020204020204" pitchFamily="34" charset="-122"/>
            </a:endParaRPr>
          </a:p>
        </p:txBody>
      </p:sp>
      <p:sp>
        <p:nvSpPr>
          <p:cNvPr id="4" name="矩形 3"/>
          <p:cNvSpPr/>
          <p:nvPr/>
        </p:nvSpPr>
        <p:spPr>
          <a:xfrm flipV="1">
            <a:off x="4463510" y="2024746"/>
            <a:ext cx="4131255" cy="45719"/>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39502"/>
            <a:ext cx="3528392" cy="3528392"/>
          </a:xfrm>
          <a:prstGeom prst="rect">
            <a:avLst/>
          </a:prstGeom>
        </p:spPr>
      </p:pic>
      <p:sp>
        <p:nvSpPr>
          <p:cNvPr id="7" name="矩形 6"/>
          <p:cNvSpPr/>
          <p:nvPr/>
        </p:nvSpPr>
        <p:spPr>
          <a:xfrm>
            <a:off x="3746157" y="2947020"/>
            <a:ext cx="5760640" cy="288220"/>
          </a:xfrm>
          <a:prstGeom prst="rect">
            <a:avLst/>
          </a:prstGeom>
        </p:spPr>
        <p:txBody>
          <a:bodyPr wrap="square">
            <a:spAutoFit/>
          </a:bodyPr>
          <a:lstStyle/>
          <a:p>
            <a:pPr marL="609600" algn="just">
              <a:lnSpc>
                <a:spcPct val="115000"/>
              </a:lnSpc>
            </a:pP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采用极简化的手势操作，符合老师日常的使用习惯，快速上手！</a:t>
            </a:r>
            <a:endPar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8" name="组合 7"/>
          <p:cNvGrpSpPr/>
          <p:nvPr/>
        </p:nvGrpSpPr>
        <p:grpSpPr>
          <a:xfrm>
            <a:off x="107504" y="23143"/>
            <a:ext cx="3839041" cy="460375"/>
            <a:chOff x="1962319" y="1905000"/>
            <a:chExt cx="3839041" cy="460375"/>
          </a:xfrm>
        </p:grpSpPr>
        <p:sp>
          <p:nvSpPr>
            <p:cNvPr id="9" name="椭圆 8"/>
            <p:cNvSpPr/>
            <p:nvPr/>
          </p:nvSpPr>
          <p:spPr>
            <a:xfrm>
              <a:off x="1962319" y="1926964"/>
              <a:ext cx="396003" cy="396003"/>
            </a:xfrm>
            <a:prstGeom prst="ellipse">
              <a:avLst/>
            </a:prstGeom>
            <a:solidFill>
              <a:srgbClr val="3AADA6"/>
            </a:soli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400" b="1"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57"/>
            <p:cNvSpPr txBox="1"/>
            <p:nvPr/>
          </p:nvSpPr>
          <p:spPr>
            <a:xfrm>
              <a:off x="2371090" y="1905000"/>
              <a:ext cx="3430270" cy="460375"/>
            </a:xfrm>
            <a:prstGeom prst="rect">
              <a:avLst/>
            </a:prstGeom>
            <a:noFill/>
          </p:spPr>
          <p:txBody>
            <a:bodyPr wrap="square" rtlCol="0">
              <a:spAutoFit/>
            </a:bodyPr>
            <a:lstStyle/>
            <a:p>
              <a:pPr algn="l"/>
              <a:r>
                <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rPr>
                <a:t>云白板教学操作</a:t>
              </a:r>
              <a:r>
                <a:rPr lang="zh-CN" altLang="en-US" sz="2400" b="1" dirty="0" smtClean="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sym typeface="+mn-ea"/>
                </a:rPr>
                <a:t>指引</a:t>
              </a:r>
              <a:endPar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p:transition spd="slow" advTm="2120">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081405" y="680085"/>
            <a:ext cx="6783705" cy="3568700"/>
          </a:xfrm>
          <a:prstGeom prst="rect">
            <a:avLst/>
          </a:prstGeom>
        </p:spPr>
      </p:pic>
      <p:sp>
        <p:nvSpPr>
          <p:cNvPr id="2" name="矩形 1"/>
          <p:cNvSpPr/>
          <p:nvPr/>
        </p:nvSpPr>
        <p:spPr>
          <a:xfrm>
            <a:off x="899592" y="189395"/>
            <a:ext cx="2088232" cy="338554"/>
          </a:xfrm>
          <a:prstGeom prst="rect">
            <a:avLst/>
          </a:prstGeom>
        </p:spPr>
        <p:txBody>
          <a:bodyPr wrap="square">
            <a:spAutoFit/>
          </a:bodyPr>
          <a:lstStyle/>
          <a:p>
            <a:r>
              <a:rPr lang="zh-CN" altLang="en-US" sz="1600" b="1" dirty="0" smtClean="0">
                <a:solidFill>
                  <a:schemeClr val="bg1"/>
                </a:solidFill>
                <a:ea typeface="微软雅黑" panose="020B0503020204020204" pitchFamily="34" charset="-122"/>
              </a:rPr>
              <a:t>（</a:t>
            </a:r>
            <a:r>
              <a:rPr lang="en-US" altLang="zh-CN" sz="1600" b="1" dirty="0" smtClean="0">
                <a:solidFill>
                  <a:schemeClr val="bg1"/>
                </a:solidFill>
                <a:ea typeface="微软雅黑" panose="020B0503020204020204" pitchFamily="34" charset="-122"/>
              </a:rPr>
              <a:t>1</a:t>
            </a:r>
            <a:r>
              <a:rPr lang="zh-CN" altLang="en-US" sz="1600" b="1" dirty="0" smtClean="0">
                <a:solidFill>
                  <a:schemeClr val="bg1"/>
                </a:solidFill>
                <a:ea typeface="微软雅黑" panose="020B0503020204020204" pitchFamily="34" charset="-122"/>
              </a:rPr>
              <a:t>）基本手势操作</a:t>
            </a:r>
            <a:endParaRPr lang="zh-CN" altLang="en-US" sz="1600" b="1" dirty="0">
              <a:solidFill>
                <a:schemeClr val="bg1"/>
              </a:solidFill>
              <a:ea typeface="微软雅黑" panose="020B0503020204020204" pitchFamily="34" charset="-122"/>
            </a:endParaRPr>
          </a:p>
        </p:txBody>
      </p:sp>
      <p:sp>
        <p:nvSpPr>
          <p:cNvPr id="9" name="Rectangle 3"/>
          <p:cNvSpPr>
            <a:spLocks noChangeArrowheads="1"/>
          </p:cNvSpPr>
          <p:nvPr/>
        </p:nvSpPr>
        <p:spPr bwMode="auto">
          <a:xfrm>
            <a:off x="3688349" y="705014"/>
            <a:ext cx="18774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软件主要的几个操作手势</a:t>
            </a:r>
            <a:endParaRPr kumimoji="0" lang="zh-CN" altLang="en-US" sz="18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2679686" y="1377802"/>
            <a:ext cx="3895098" cy="801616"/>
          </a:xfrm>
          <a:prstGeom prst="rect">
            <a:avLst/>
          </a:prstGeom>
        </p:spPr>
      </p:pic>
      <p:sp>
        <p:nvSpPr>
          <p:cNvPr id="11" name="文本框 10"/>
          <p:cNvSpPr txBox="1"/>
          <p:nvPr/>
        </p:nvSpPr>
        <p:spPr>
          <a:xfrm>
            <a:off x="325815" y="662349"/>
            <a:ext cx="1296144" cy="1962076"/>
          </a:xfrm>
          <a:prstGeom prst="rect">
            <a:avLst/>
          </a:prstGeom>
          <a:noFill/>
        </p:spPr>
        <p:txBody>
          <a:bodyPr wrap="square" rtlCol="0">
            <a:spAutoFit/>
          </a:bodyPr>
          <a:lstStyle/>
          <a:p>
            <a:pPr>
              <a:lnSpc>
                <a:spcPct val="150000"/>
              </a:lnSpc>
            </a:pPr>
            <a:r>
              <a:rPr lang="zh-CN" altLang="en-US" sz="900" b="1" dirty="0" smtClean="0">
                <a:solidFill>
                  <a:srgbClr val="FF0000"/>
                </a:solidFill>
                <a:latin typeface="微软雅黑" panose="020B0503020204020204" pitchFamily="34" charset="-122"/>
                <a:ea typeface="微软雅黑" panose="020B0503020204020204" pitchFamily="34" charset="-122"/>
              </a:rPr>
              <a:t>书写：</a:t>
            </a:r>
            <a:endParaRPr lang="en-US" altLang="zh-CN" sz="900" b="1" dirty="0" smtClean="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900" b="1" dirty="0" smtClean="0">
                <a:latin typeface="微软雅黑" panose="020B0503020204020204" pitchFamily="34" charset="-122"/>
                <a:ea typeface="微软雅黑" panose="020B0503020204020204" pitchFamily="34" charset="-122"/>
              </a:rPr>
              <a:t>点击     </a:t>
            </a:r>
            <a:r>
              <a:rPr lang="zh-CN" altLang="zh-CN" sz="900" b="1" dirty="0" smtClean="0">
                <a:latin typeface="微软雅黑" panose="020B0503020204020204" pitchFamily="34" charset="-122"/>
                <a:ea typeface="微软雅黑" panose="020B0503020204020204" pitchFamily="34" charset="-122"/>
              </a:rPr>
              <a:t>按钮</a:t>
            </a:r>
            <a:r>
              <a:rPr lang="zh-CN" altLang="zh-CN" sz="900" b="1" dirty="0">
                <a:latin typeface="微软雅黑" panose="020B0503020204020204" pitchFamily="34" charset="-122"/>
                <a:ea typeface="微软雅黑" panose="020B0503020204020204" pitchFamily="34" charset="-122"/>
              </a:rPr>
              <a:t>后，</a:t>
            </a:r>
            <a:r>
              <a:rPr lang="zh-CN" altLang="zh-CN" sz="900" b="1" dirty="0" smtClean="0">
                <a:latin typeface="微软雅黑" panose="020B0503020204020204" pitchFamily="34" charset="-122"/>
                <a:ea typeface="微软雅黑" panose="020B0503020204020204" pitchFamily="34" charset="-122"/>
              </a:rPr>
              <a:t>可</a:t>
            </a:r>
            <a:endParaRPr lang="en-US" altLang="zh-CN" sz="900" b="1" dirty="0" smtClean="0">
              <a:latin typeface="微软雅黑" panose="020B0503020204020204" pitchFamily="34" charset="-122"/>
              <a:ea typeface="微软雅黑" panose="020B0503020204020204" pitchFamily="34" charset="-122"/>
            </a:endParaRPr>
          </a:p>
          <a:p>
            <a:pPr>
              <a:lnSpc>
                <a:spcPct val="150000"/>
              </a:lnSpc>
            </a:pPr>
            <a:r>
              <a:rPr lang="zh-CN" altLang="zh-CN" sz="900" b="1" dirty="0" smtClean="0">
                <a:latin typeface="微软雅黑" panose="020B0503020204020204" pitchFamily="34" charset="-122"/>
                <a:ea typeface="微软雅黑" panose="020B0503020204020204" pitchFamily="34" charset="-122"/>
              </a:rPr>
              <a:t>以</a:t>
            </a:r>
            <a:r>
              <a:rPr lang="zh-CN" altLang="zh-CN" sz="900" b="1" dirty="0">
                <a:latin typeface="微软雅黑" panose="020B0503020204020204" pitchFamily="34" charset="-122"/>
                <a:ea typeface="微软雅黑" panose="020B0503020204020204" pitchFamily="34" charset="-122"/>
              </a:rPr>
              <a:t>在主场景上</a:t>
            </a:r>
            <a:r>
              <a:rPr lang="zh-CN" altLang="zh-CN" sz="900" b="1" dirty="0" smtClean="0">
                <a:latin typeface="微软雅黑" panose="020B0503020204020204" pitchFamily="34" charset="-122"/>
                <a:ea typeface="微软雅黑" panose="020B0503020204020204" pitchFamily="34" charset="-122"/>
              </a:rPr>
              <a:t>进行书</a:t>
            </a:r>
            <a:endParaRPr lang="en-US" altLang="zh-CN" sz="900" b="1" dirty="0" smtClean="0">
              <a:latin typeface="微软雅黑" panose="020B0503020204020204" pitchFamily="34" charset="-122"/>
              <a:ea typeface="微软雅黑" panose="020B0503020204020204" pitchFamily="34" charset="-122"/>
            </a:endParaRPr>
          </a:p>
          <a:p>
            <a:pPr>
              <a:lnSpc>
                <a:spcPct val="150000"/>
              </a:lnSpc>
            </a:pPr>
            <a:r>
              <a:rPr lang="zh-CN" altLang="zh-CN" sz="900" b="1" dirty="0" smtClean="0">
                <a:latin typeface="微软雅黑" panose="020B0503020204020204" pitchFamily="34" charset="-122"/>
                <a:ea typeface="微软雅黑" panose="020B0503020204020204" pitchFamily="34" charset="-122"/>
              </a:rPr>
              <a:t>写。在</a:t>
            </a:r>
            <a:r>
              <a:rPr lang="zh-CN" altLang="zh-CN" sz="900" b="1" dirty="0">
                <a:latin typeface="微软雅黑" panose="020B0503020204020204" pitchFamily="34" charset="-122"/>
                <a:ea typeface="微软雅黑" panose="020B0503020204020204" pitchFamily="34" charset="-122"/>
              </a:rPr>
              <a:t>（笔）</a:t>
            </a:r>
            <a:r>
              <a:rPr lang="zh-CN" altLang="zh-CN" sz="900" b="1" dirty="0" smtClean="0">
                <a:latin typeface="微软雅黑" panose="020B0503020204020204" pitchFamily="34" charset="-122"/>
                <a:ea typeface="微软雅黑" panose="020B0503020204020204" pitchFamily="34" charset="-122"/>
              </a:rPr>
              <a:t>选中状</a:t>
            </a:r>
            <a:endParaRPr lang="en-US" altLang="zh-CN" sz="900" b="1" dirty="0" smtClean="0">
              <a:latin typeface="微软雅黑" panose="020B0503020204020204" pitchFamily="34" charset="-122"/>
              <a:ea typeface="微软雅黑" panose="020B0503020204020204" pitchFamily="34" charset="-122"/>
            </a:endParaRPr>
          </a:p>
          <a:p>
            <a:pPr>
              <a:lnSpc>
                <a:spcPct val="150000"/>
              </a:lnSpc>
            </a:pPr>
            <a:r>
              <a:rPr lang="zh-CN" altLang="zh-CN" sz="900" b="1" dirty="0" smtClean="0">
                <a:latin typeface="微软雅黑" panose="020B0503020204020204" pitchFamily="34" charset="-122"/>
                <a:ea typeface="微软雅黑" panose="020B0503020204020204" pitchFamily="34" charset="-122"/>
              </a:rPr>
              <a:t>态</a:t>
            </a:r>
            <a:r>
              <a:rPr lang="zh-CN" altLang="zh-CN" sz="900" b="1" dirty="0">
                <a:latin typeface="微软雅黑" panose="020B0503020204020204" pitchFamily="34" charset="-122"/>
                <a:ea typeface="微软雅黑" panose="020B0503020204020204" pitchFamily="34" charset="-122"/>
              </a:rPr>
              <a:t>下再次点击</a:t>
            </a:r>
            <a:r>
              <a:rPr lang="zh-CN" altLang="zh-CN" sz="900" b="1" dirty="0" smtClean="0">
                <a:latin typeface="微软雅黑" panose="020B0503020204020204" pitchFamily="34" charset="-122"/>
                <a:ea typeface="微软雅黑" panose="020B0503020204020204" pitchFamily="34" charset="-122"/>
              </a:rPr>
              <a:t>，会弹</a:t>
            </a:r>
            <a:endParaRPr lang="en-US" altLang="zh-CN" sz="900" b="1" dirty="0" smtClean="0">
              <a:latin typeface="微软雅黑" panose="020B0503020204020204" pitchFamily="34" charset="-122"/>
              <a:ea typeface="微软雅黑" panose="020B0503020204020204" pitchFamily="34" charset="-122"/>
            </a:endParaRPr>
          </a:p>
          <a:p>
            <a:pPr>
              <a:lnSpc>
                <a:spcPct val="150000"/>
              </a:lnSpc>
            </a:pPr>
            <a:r>
              <a:rPr lang="zh-CN" altLang="zh-CN" sz="900" b="1" dirty="0" smtClean="0">
                <a:latin typeface="微软雅黑" panose="020B0503020204020204" pitchFamily="34" charset="-122"/>
                <a:ea typeface="微软雅黑" panose="020B0503020204020204" pitchFamily="34" charset="-122"/>
              </a:rPr>
              <a:t>出</a:t>
            </a:r>
            <a:r>
              <a:rPr lang="zh-CN" altLang="zh-CN" sz="900" b="1" dirty="0">
                <a:latin typeface="微软雅黑" panose="020B0503020204020204" pitchFamily="34" charset="-122"/>
                <a:ea typeface="微软雅黑" panose="020B0503020204020204" pitchFamily="34" charset="-122"/>
              </a:rPr>
              <a:t>详细设置页面，</a:t>
            </a:r>
            <a:r>
              <a:rPr lang="zh-CN" altLang="zh-CN" sz="900" b="1" dirty="0" smtClean="0">
                <a:latin typeface="微软雅黑" panose="020B0503020204020204" pitchFamily="34" charset="-122"/>
                <a:ea typeface="微软雅黑" panose="020B0503020204020204" pitchFamily="34" charset="-122"/>
              </a:rPr>
              <a:t>可</a:t>
            </a:r>
            <a:endParaRPr lang="en-US" altLang="zh-CN" sz="900" b="1" dirty="0" smtClean="0">
              <a:latin typeface="微软雅黑" panose="020B0503020204020204" pitchFamily="34" charset="-122"/>
              <a:ea typeface="微软雅黑" panose="020B0503020204020204" pitchFamily="34" charset="-122"/>
            </a:endParaRPr>
          </a:p>
          <a:p>
            <a:pPr>
              <a:lnSpc>
                <a:spcPct val="150000"/>
              </a:lnSpc>
            </a:pPr>
            <a:r>
              <a:rPr lang="zh-CN" altLang="zh-CN" sz="900" b="1" dirty="0" smtClean="0">
                <a:latin typeface="微软雅黑" panose="020B0503020204020204" pitchFamily="34" charset="-122"/>
                <a:ea typeface="微软雅黑" panose="020B0503020204020204" pitchFamily="34" charset="-122"/>
              </a:rPr>
              <a:t>以</a:t>
            </a:r>
            <a:r>
              <a:rPr lang="zh-CN" altLang="zh-CN" sz="900" b="1" dirty="0">
                <a:latin typeface="微软雅黑" panose="020B0503020204020204" pitchFamily="34" charset="-122"/>
                <a:ea typeface="微软雅黑" panose="020B0503020204020204" pitchFamily="34" charset="-122"/>
              </a:rPr>
              <a:t>设置笔颜色、笔</a:t>
            </a:r>
            <a:r>
              <a:rPr lang="zh-CN" altLang="zh-CN" sz="900" b="1" dirty="0" smtClean="0">
                <a:latin typeface="微软雅黑" panose="020B0503020204020204" pitchFamily="34" charset="-122"/>
                <a:ea typeface="微软雅黑" panose="020B0503020204020204" pitchFamily="34" charset="-122"/>
              </a:rPr>
              <a:t>宽</a:t>
            </a:r>
            <a:r>
              <a:rPr lang="zh-CN" altLang="en-US" sz="900" b="1" dirty="0" smtClean="0">
                <a:latin typeface="微软雅黑" panose="020B0503020204020204" pitchFamily="34" charset="-122"/>
                <a:ea typeface="微软雅黑" panose="020B0503020204020204" pitchFamily="34" charset="-122"/>
              </a:rPr>
              <a:t>。</a:t>
            </a:r>
            <a:endParaRPr lang="en-US" altLang="zh-CN" sz="900" b="1" dirty="0" smtClean="0">
              <a:latin typeface="微软雅黑" panose="020B0503020204020204" pitchFamily="34" charset="-122"/>
              <a:ea typeface="微软雅黑" panose="020B0503020204020204" pitchFamily="34" charset="-122"/>
            </a:endParaRPr>
          </a:p>
          <a:p>
            <a:pPr>
              <a:lnSpc>
                <a:spcPct val="150000"/>
              </a:lnSpc>
            </a:pPr>
            <a:endParaRPr lang="en-US" altLang="zh-CN" sz="900" b="1" dirty="0">
              <a:latin typeface="微软雅黑" panose="020B0503020204020204" pitchFamily="34" charset="-122"/>
              <a:ea typeface="微软雅黑" panose="020B0503020204020204" pitchFamily="34" charset="-122"/>
            </a:endParaRPr>
          </a:p>
          <a:p>
            <a:pPr>
              <a:lnSpc>
                <a:spcPct val="150000"/>
              </a:lnSpc>
            </a:pPr>
            <a:endParaRPr lang="zh-CN" altLang="en-US" sz="900" b="1" dirty="0">
              <a:latin typeface="微软雅黑" panose="020B0503020204020204" pitchFamily="34" charset="-122"/>
              <a:ea typeface="微软雅黑" panose="020B0503020204020204" pitchFamily="34" charset="-122"/>
            </a:endParaRPr>
          </a:p>
        </p:txBody>
      </p:sp>
      <p:pic>
        <p:nvPicPr>
          <p:cNvPr id="21" name="图片 20" descr="C:\Users\hejiayu\Desktop\云五说明书\说明书图示\icon_pen_press.png"/>
          <p:cNvPicPr/>
          <p:nvPr/>
        </p:nvPicPr>
        <p:blipFill>
          <a:blip r:embed="rId5">
            <a:extLst>
              <a:ext uri="{28A0092B-C50C-407E-A947-70E740481C1C}">
                <a14:useLocalDpi xmlns:a14="http://schemas.microsoft.com/office/drawing/2010/main" val="0"/>
              </a:ext>
            </a:extLst>
          </a:blip>
          <a:srcRect/>
          <a:stretch>
            <a:fillRect/>
          </a:stretch>
        </p:blipFill>
        <p:spPr>
          <a:xfrm>
            <a:off x="613847" y="870099"/>
            <a:ext cx="251460" cy="251460"/>
          </a:xfrm>
          <a:prstGeom prst="rect">
            <a:avLst/>
          </a:prstGeom>
          <a:noFill/>
          <a:ln>
            <a:noFill/>
          </a:ln>
        </p:spPr>
      </p:pic>
      <p:grpSp>
        <p:nvGrpSpPr>
          <p:cNvPr id="31" name="组合 30"/>
          <p:cNvGrpSpPr/>
          <p:nvPr/>
        </p:nvGrpSpPr>
        <p:grpSpPr>
          <a:xfrm>
            <a:off x="352920" y="2480815"/>
            <a:ext cx="1250407" cy="1754326"/>
            <a:chOff x="369265" y="2494683"/>
            <a:chExt cx="1250407" cy="1754326"/>
          </a:xfrm>
        </p:grpSpPr>
        <p:sp>
          <p:nvSpPr>
            <p:cNvPr id="16" name="矩形 15"/>
            <p:cNvSpPr/>
            <p:nvPr/>
          </p:nvSpPr>
          <p:spPr>
            <a:xfrm>
              <a:off x="369265" y="2494683"/>
              <a:ext cx="1250407" cy="1754326"/>
            </a:xfrm>
            <a:prstGeom prst="rect">
              <a:avLst/>
            </a:prstGeom>
          </p:spPr>
          <p:txBody>
            <a:bodyPr wrap="square">
              <a:spAutoFit/>
            </a:bodyPr>
            <a:lstStyle/>
            <a:p>
              <a:pPr>
                <a:lnSpc>
                  <a:spcPct val="150000"/>
                </a:lnSpc>
              </a:pPr>
              <a:r>
                <a:rPr lang="zh-CN" altLang="en-US" sz="9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擦除：</a:t>
              </a:r>
              <a:endParaRPr lang="en-US" altLang="zh-CN" sz="9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900" b="1" kern="100" dirty="0" smtClean="0">
                  <a:latin typeface="微软雅黑" panose="020B0503020204020204" pitchFamily="34" charset="-122"/>
                  <a:ea typeface="微软雅黑" panose="020B0503020204020204" pitchFamily="34" charset="-122"/>
                  <a:cs typeface="Times New Roman" panose="02020603050405020304" pitchFamily="18" charset="0"/>
                </a:rPr>
                <a:t>点击   </a:t>
              </a:r>
              <a:r>
                <a:rPr lang="zh-CN"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900" b="1" kern="100" dirty="0">
                  <a:latin typeface="微软雅黑" panose="020B0503020204020204" pitchFamily="34" charset="-122"/>
                  <a:ea typeface="微软雅黑" panose="020B0503020204020204" pitchFamily="34" charset="-122"/>
                  <a:cs typeface="Times New Roman" panose="02020603050405020304" pitchFamily="18" charset="0"/>
                </a:rPr>
                <a:t>橡皮擦）按钮后，可以擦除选中内容。在（橡皮擦）选中状态下再次点击，会弹出详细设置页面，可设置擦除区域大小以及清除整个页面。</a:t>
              </a:r>
              <a:endParaRPr lang="zh-CN" altLang="en-US" sz="900" b="1" dirty="0">
                <a:latin typeface="微软雅黑" panose="020B0503020204020204" pitchFamily="34" charset="-122"/>
                <a:ea typeface="微软雅黑" panose="020B0503020204020204" pitchFamily="34" charset="-122"/>
              </a:endParaRPr>
            </a:p>
          </p:txBody>
        </p:sp>
        <p:pic>
          <p:nvPicPr>
            <p:cNvPr id="23" name="图片 22" descr="C:\Users\hejiayu\Desktop\云五说明书\说明书图示\icon_eraser_press.png"/>
            <p:cNvPicPr/>
            <p:nvPr/>
          </p:nvPicPr>
          <p:blipFill>
            <a:blip r:embed="rId6">
              <a:extLst>
                <a:ext uri="{28A0092B-C50C-407E-A947-70E740481C1C}">
                  <a14:useLocalDpi xmlns:a14="http://schemas.microsoft.com/office/drawing/2010/main" val="0"/>
                </a:ext>
              </a:extLst>
            </a:blip>
            <a:srcRect/>
            <a:stretch>
              <a:fillRect/>
            </a:stretch>
          </p:blipFill>
          <p:spPr>
            <a:xfrm>
              <a:off x="630192" y="2732604"/>
              <a:ext cx="251460" cy="251460"/>
            </a:xfrm>
            <a:prstGeom prst="rect">
              <a:avLst/>
            </a:prstGeom>
            <a:noFill/>
            <a:ln>
              <a:noFill/>
            </a:ln>
          </p:spPr>
        </p:pic>
      </p:grpSp>
      <p:sp>
        <p:nvSpPr>
          <p:cNvPr id="20" name="文本框 19"/>
          <p:cNvSpPr txBox="1"/>
          <p:nvPr/>
        </p:nvSpPr>
        <p:spPr>
          <a:xfrm>
            <a:off x="7605463" y="1661456"/>
            <a:ext cx="1037312" cy="1754326"/>
          </a:xfrm>
          <a:prstGeom prst="rect">
            <a:avLst/>
          </a:prstGeom>
          <a:noFill/>
        </p:spPr>
        <p:txBody>
          <a:bodyPr wrap="square" rtlCol="0">
            <a:spAutoFit/>
          </a:bodyPr>
          <a:lstStyle/>
          <a:p>
            <a:pPr>
              <a:lnSpc>
                <a:spcPct val="150000"/>
              </a:lnSpc>
            </a:pPr>
            <a:r>
              <a:rPr lang="zh-CN" altLang="zh-CN" sz="900" b="1" dirty="0">
                <a:solidFill>
                  <a:srgbClr val="FF0000"/>
                </a:solidFill>
                <a:latin typeface="微软雅黑" panose="020B0503020204020204" pitchFamily="34" charset="-122"/>
                <a:ea typeface="微软雅黑" panose="020B0503020204020204" pitchFamily="34" charset="-122"/>
              </a:rPr>
              <a:t>毛笔</a:t>
            </a:r>
            <a:r>
              <a:rPr lang="zh-CN" altLang="zh-CN" sz="900" b="1" dirty="0" smtClean="0">
                <a:solidFill>
                  <a:srgbClr val="FF0000"/>
                </a:solidFill>
                <a:latin typeface="微软雅黑" panose="020B0503020204020204" pitchFamily="34" charset="-122"/>
                <a:ea typeface="微软雅黑" panose="020B0503020204020204" pitchFamily="34" charset="-122"/>
              </a:rPr>
              <a:t>功能</a:t>
            </a:r>
            <a:r>
              <a:rPr lang="zh-CN" altLang="en-US" sz="900" b="1" dirty="0" smtClean="0">
                <a:solidFill>
                  <a:srgbClr val="FF0000"/>
                </a:solidFill>
                <a:latin typeface="微软雅黑" panose="020B0503020204020204" pitchFamily="34" charset="-122"/>
                <a:ea typeface="微软雅黑" panose="020B0503020204020204" pitchFamily="34" charset="-122"/>
              </a:rPr>
              <a:t>：</a:t>
            </a:r>
            <a:r>
              <a:rPr lang="zh-CN" altLang="zh-CN" sz="900" b="1" dirty="0" smtClean="0">
                <a:latin typeface="微软雅黑" panose="020B0503020204020204" pitchFamily="34" charset="-122"/>
                <a:ea typeface="微软雅黑" panose="020B0503020204020204" pitchFamily="34" charset="-122"/>
              </a:rPr>
              <a:t>提供</a:t>
            </a:r>
            <a:r>
              <a:rPr lang="zh-CN" altLang="zh-CN" sz="900" b="1" dirty="0">
                <a:latin typeface="微软雅黑" panose="020B0503020204020204" pitchFamily="34" charset="-122"/>
                <a:ea typeface="微软雅黑" panose="020B0503020204020204" pitchFamily="34" charset="-122"/>
              </a:rPr>
              <a:t>的特色笔形功能，能真实还原毛笔书写的效果</a:t>
            </a:r>
            <a:r>
              <a:rPr lang="zh-CN" altLang="zh-CN" sz="900" b="1" dirty="0" smtClean="0">
                <a:latin typeface="微软雅黑" panose="020B0503020204020204" pitchFamily="34" charset="-122"/>
                <a:ea typeface="微软雅黑" panose="020B0503020204020204" pitchFamily="34" charset="-122"/>
              </a:rPr>
              <a:t>。</a:t>
            </a:r>
            <a:endParaRPr lang="en-US" altLang="zh-CN" sz="900" b="1" dirty="0" smtClean="0">
              <a:latin typeface="微软雅黑" panose="020B0503020204020204" pitchFamily="34" charset="-122"/>
              <a:ea typeface="微软雅黑" panose="020B0503020204020204" pitchFamily="34" charset="-122"/>
            </a:endParaRPr>
          </a:p>
          <a:p>
            <a:pPr marL="0" lvl="1">
              <a:lnSpc>
                <a:spcPct val="150000"/>
              </a:lnSpc>
            </a:pPr>
            <a:r>
              <a:rPr lang="zh-CN" altLang="zh-CN" sz="900" b="1" dirty="0" smtClean="0">
                <a:latin typeface="微软雅黑" panose="020B0503020204020204" pitchFamily="34" charset="-122"/>
                <a:ea typeface="微软雅黑" panose="020B0503020204020204" pitchFamily="34" charset="-122"/>
              </a:rPr>
              <a:t>点击</a:t>
            </a:r>
            <a:r>
              <a:rPr lang="en-US" altLang="zh-CN" sz="900" b="1" dirty="0" smtClean="0">
                <a:latin typeface="微软雅黑" panose="020B0503020204020204" pitchFamily="34" charset="-122"/>
                <a:ea typeface="微软雅黑" panose="020B0503020204020204" pitchFamily="34" charset="-122"/>
              </a:rPr>
              <a:t>  </a:t>
            </a:r>
            <a:r>
              <a:rPr lang="zh-CN" altLang="zh-CN" sz="900" b="1" dirty="0" smtClean="0">
                <a:latin typeface="微软雅黑" panose="020B0503020204020204" pitchFamily="34" charset="-122"/>
                <a:ea typeface="微软雅黑" panose="020B0503020204020204" pitchFamily="34" charset="-122"/>
              </a:rPr>
              <a:t>（</a:t>
            </a:r>
            <a:r>
              <a:rPr lang="zh-CN" altLang="zh-CN" sz="900" b="1" dirty="0">
                <a:latin typeface="微软雅黑" panose="020B0503020204020204" pitchFamily="34" charset="-122"/>
                <a:ea typeface="微软雅黑" panose="020B0503020204020204" pitchFamily="34" charset="-122"/>
              </a:rPr>
              <a:t>笔） </a:t>
            </a:r>
            <a:r>
              <a:rPr lang="en-US" altLang="zh-CN" sz="900" b="1" dirty="0" smtClean="0">
                <a:latin typeface="微软雅黑" panose="020B0503020204020204" pitchFamily="34" charset="-122"/>
                <a:ea typeface="微软雅黑" panose="020B0503020204020204" pitchFamily="34" charset="-122"/>
              </a:rPr>
              <a:t>--</a:t>
            </a:r>
            <a:r>
              <a:rPr lang="zh-CN" altLang="zh-CN" sz="900" b="1" dirty="0">
                <a:latin typeface="微软雅黑" panose="020B0503020204020204" pitchFamily="34" charset="-122"/>
                <a:ea typeface="微软雅黑" panose="020B0503020204020204" pitchFamily="34" charset="-122"/>
              </a:rPr>
              <a:t>（毛笔）切换到毛笔书写模式</a:t>
            </a:r>
          </a:p>
          <a:p>
            <a:pPr>
              <a:lnSpc>
                <a:spcPct val="150000"/>
              </a:lnSpc>
            </a:pPr>
            <a:endParaRPr lang="zh-CN" altLang="zh-CN" sz="900" b="1" dirty="0">
              <a:latin typeface="微软雅黑" panose="020B0503020204020204" pitchFamily="34" charset="-122"/>
              <a:ea typeface="微软雅黑" panose="020B0503020204020204" pitchFamily="34" charset="-122"/>
            </a:endParaRPr>
          </a:p>
        </p:txBody>
      </p:sp>
      <p:pic>
        <p:nvPicPr>
          <p:cNvPr id="43" name="图片 42" descr="C:\Users\hejiayu\Desktop\云五说明书\说明书图示\icon_pen_normal.png"/>
          <p:cNvPicPr/>
          <p:nvPr/>
        </p:nvPicPr>
        <p:blipFill>
          <a:blip r:embed="rId7">
            <a:extLst>
              <a:ext uri="{28A0092B-C50C-407E-A947-70E740481C1C}">
                <a14:useLocalDpi xmlns:a14="http://schemas.microsoft.com/office/drawing/2010/main" val="0"/>
              </a:ext>
            </a:extLst>
          </a:blip>
          <a:srcRect/>
          <a:stretch>
            <a:fillRect/>
          </a:stretch>
        </p:blipFill>
        <p:spPr>
          <a:xfrm>
            <a:off x="7865350" y="2490440"/>
            <a:ext cx="251460" cy="251460"/>
          </a:xfrm>
          <a:prstGeom prst="rect">
            <a:avLst/>
          </a:prstGeom>
          <a:noFill/>
          <a:ln>
            <a:noFill/>
          </a:ln>
        </p:spPr>
      </p:pic>
      <p:pic>
        <p:nvPicPr>
          <p:cNvPr id="44" name="图片 43" descr="C:\Users\hejiayu\Desktop\云五说明书\说明书图示\icon_Brush_normal.png"/>
          <p:cNvPicPr/>
          <p:nvPr/>
        </p:nvPicPr>
        <p:blipFill>
          <a:blip r:embed="rId8">
            <a:extLst>
              <a:ext uri="{28A0092B-C50C-407E-A947-70E740481C1C}">
                <a14:useLocalDpi xmlns:a14="http://schemas.microsoft.com/office/drawing/2010/main" val="0"/>
              </a:ext>
            </a:extLst>
          </a:blip>
          <a:srcRect/>
          <a:stretch>
            <a:fillRect/>
          </a:stretch>
        </p:blipFill>
        <p:spPr>
          <a:xfrm>
            <a:off x="8475350" y="2514289"/>
            <a:ext cx="228600" cy="215900"/>
          </a:xfrm>
          <a:prstGeom prst="rect">
            <a:avLst/>
          </a:prstGeom>
          <a:noFill/>
          <a:ln>
            <a:noFill/>
          </a:ln>
        </p:spPr>
      </p:pic>
      <p:sp>
        <p:nvSpPr>
          <p:cNvPr id="45" name="矩形 44"/>
          <p:cNvSpPr/>
          <p:nvPr/>
        </p:nvSpPr>
        <p:spPr>
          <a:xfrm>
            <a:off x="7596336" y="1623353"/>
            <a:ext cx="1107614" cy="152446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p:nvPr/>
        </p:nvCxnSpPr>
        <p:spPr>
          <a:xfrm>
            <a:off x="4572000" y="945603"/>
            <a:ext cx="0" cy="333571"/>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sp>
        <p:nvSpPr>
          <p:cNvPr id="24" name="矩形 23"/>
          <p:cNvSpPr/>
          <p:nvPr/>
        </p:nvSpPr>
        <p:spPr>
          <a:xfrm>
            <a:off x="386990" y="713269"/>
            <a:ext cx="1107613" cy="142177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77397" y="2514605"/>
            <a:ext cx="1107614" cy="174265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1148">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6144113" y="1418913"/>
            <a:ext cx="770047" cy="684785"/>
          </a:xfrm>
          <a:prstGeom prst="rect">
            <a:avLst/>
          </a:prstGeom>
          <a:noFill/>
        </p:spPr>
        <p:txBody>
          <a:bodyPr wrap="none" lIns="68562" tIns="34281" rIns="68562" bIns="34281" rtlCol="0">
            <a:spAutoFit/>
          </a:bodyPr>
          <a:lstStyle/>
          <a:p>
            <a:pPr algn="r"/>
            <a:r>
              <a:rPr lang="en-US" altLang="zh-CN" sz="4000" b="1" dirty="0" smtClean="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 name="文本占位符 3"/>
          <p:cNvSpPr txBox="1"/>
          <p:nvPr/>
        </p:nvSpPr>
        <p:spPr>
          <a:xfrm>
            <a:off x="4337733" y="2142941"/>
            <a:ext cx="4382805"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endParaRPr lang="en-US" altLang="zh-CN" sz="3600" dirty="0">
              <a:solidFill>
                <a:schemeClr val="bg1"/>
              </a:solidFill>
              <a:latin typeface="微软雅黑" panose="020B0503020204020204" pitchFamily="34" charset="-122"/>
              <a:ea typeface="微软雅黑" panose="020B0503020204020204" pitchFamily="34" charset="-122"/>
            </a:endParaRPr>
          </a:p>
          <a:p>
            <a:pPr algn="ctr"/>
            <a:r>
              <a:rPr lang="zh-CN" altLang="en-US" sz="3600" dirty="0">
                <a:solidFill>
                  <a:schemeClr val="bg1"/>
                </a:solidFill>
                <a:latin typeface="微软雅黑" panose="020B0503020204020204" pitchFamily="34" charset="-122"/>
                <a:ea typeface="微软雅黑" panose="020B0503020204020204" pitchFamily="34" charset="-122"/>
              </a:rPr>
              <a:t>课堂互动与走动教学</a:t>
            </a:r>
          </a:p>
          <a:p>
            <a:endParaRPr lang="zh-CN" altLang="en-US" sz="3600" dirty="0">
              <a:solidFill>
                <a:schemeClr val="bg1"/>
              </a:solidFill>
              <a:ea typeface="微软雅黑" panose="020B0503020204020204" pitchFamily="34" charset="-122"/>
            </a:endParaRPr>
          </a:p>
        </p:txBody>
      </p:sp>
      <p:sp>
        <p:nvSpPr>
          <p:cNvPr id="4" name="矩形 3"/>
          <p:cNvSpPr/>
          <p:nvPr/>
        </p:nvSpPr>
        <p:spPr>
          <a:xfrm flipV="1">
            <a:off x="4463510" y="2024746"/>
            <a:ext cx="4131255" cy="45719"/>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39502"/>
            <a:ext cx="3528392" cy="3528392"/>
          </a:xfrm>
          <a:prstGeom prst="rect">
            <a:avLst/>
          </a:prstGeom>
        </p:spPr>
      </p:pic>
      <p:sp>
        <p:nvSpPr>
          <p:cNvPr id="7" name="矩形 6"/>
          <p:cNvSpPr/>
          <p:nvPr/>
        </p:nvSpPr>
        <p:spPr>
          <a:xfrm>
            <a:off x="3275856" y="3027166"/>
            <a:ext cx="5760640" cy="1200329"/>
          </a:xfrm>
          <a:prstGeom prst="rect">
            <a:avLst/>
          </a:prstGeom>
        </p:spPr>
        <p:txBody>
          <a:bodyPr wrap="square">
            <a:spAutoFit/>
          </a:bodyPr>
          <a:lstStyle/>
          <a:p>
            <a:pPr marL="609600" algn="just">
              <a:lnSpc>
                <a:spcPct val="150000"/>
              </a:lnSpc>
            </a:pP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学生微信扫码课堂随机互动答题，答题结果实时统计，随时了解学生知识点掌握情况。</a:t>
            </a:r>
            <a:endParaRPr lang="en-US"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609600" algn="just">
              <a:lnSpc>
                <a:spcPct val="150000"/>
              </a:lnSpc>
            </a:pP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老师微信扫码即可连接软件，随时传送图片，远程</a:t>
            </a:r>
            <a:r>
              <a:rPr lang="en-US"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PPT</a:t>
            </a: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翻页，轻松实现走动教学。</a:t>
            </a:r>
            <a:endPar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8" name="组合 7"/>
          <p:cNvGrpSpPr/>
          <p:nvPr/>
        </p:nvGrpSpPr>
        <p:grpSpPr>
          <a:xfrm>
            <a:off x="107504" y="23143"/>
            <a:ext cx="3839041" cy="460375"/>
            <a:chOff x="1962319" y="1905000"/>
            <a:chExt cx="3839041" cy="460375"/>
          </a:xfrm>
        </p:grpSpPr>
        <p:sp>
          <p:nvSpPr>
            <p:cNvPr id="9" name="椭圆 8"/>
            <p:cNvSpPr/>
            <p:nvPr/>
          </p:nvSpPr>
          <p:spPr>
            <a:xfrm>
              <a:off x="1962319" y="1926964"/>
              <a:ext cx="396003" cy="396003"/>
            </a:xfrm>
            <a:prstGeom prst="ellipse">
              <a:avLst/>
            </a:prstGeom>
            <a:solidFill>
              <a:srgbClr val="3AADA6"/>
            </a:soli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400" b="1"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57"/>
            <p:cNvSpPr txBox="1"/>
            <p:nvPr/>
          </p:nvSpPr>
          <p:spPr>
            <a:xfrm>
              <a:off x="2371090" y="1905000"/>
              <a:ext cx="3430270" cy="460375"/>
            </a:xfrm>
            <a:prstGeom prst="rect">
              <a:avLst/>
            </a:prstGeom>
            <a:noFill/>
          </p:spPr>
          <p:txBody>
            <a:bodyPr wrap="square" rtlCol="0">
              <a:spAutoFit/>
            </a:bodyPr>
            <a:lstStyle/>
            <a:p>
              <a:pPr algn="l"/>
              <a:r>
                <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rPr>
                <a:t>云白板教学操作</a:t>
              </a:r>
              <a:r>
                <a:rPr lang="zh-CN" altLang="en-US" sz="2400" b="1" dirty="0" smtClean="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sym typeface="+mn-ea"/>
                </a:rPr>
                <a:t>指引</a:t>
              </a:r>
              <a:endPar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p:transition spd="slow" advTm="1542">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 y="330305"/>
            <a:ext cx="9144000" cy="3987209"/>
          </a:xfrm>
          <a:prstGeom prst="rect">
            <a:avLst/>
          </a:prstGeom>
        </p:spPr>
      </p:pic>
      <p:sp>
        <p:nvSpPr>
          <p:cNvPr id="2" name="矩形 1"/>
          <p:cNvSpPr/>
          <p:nvPr/>
        </p:nvSpPr>
        <p:spPr>
          <a:xfrm>
            <a:off x="899592" y="189395"/>
            <a:ext cx="3024336" cy="338554"/>
          </a:xfrm>
          <a:prstGeom prst="rect">
            <a:avLst/>
          </a:prstGeom>
        </p:spPr>
        <p:txBody>
          <a:bodyPr wrap="square">
            <a:spAutoFit/>
          </a:bodyPr>
          <a:lstStyle/>
          <a:p>
            <a:r>
              <a:rPr lang="zh-CN" altLang="en-US" sz="1600" b="1" dirty="0" smtClean="0">
                <a:solidFill>
                  <a:schemeClr val="bg1"/>
                </a:solidFill>
                <a:ea typeface="微软雅黑" panose="020B0503020204020204" pitchFamily="34" charset="-122"/>
              </a:rPr>
              <a:t>（</a:t>
            </a:r>
            <a:r>
              <a:rPr lang="en-US" altLang="zh-CN" sz="1600" b="1" dirty="0" smtClean="0">
                <a:solidFill>
                  <a:schemeClr val="bg1"/>
                </a:solidFill>
                <a:ea typeface="微软雅黑" panose="020B0503020204020204" pitchFamily="34" charset="-122"/>
              </a:rPr>
              <a:t>1</a:t>
            </a:r>
            <a:r>
              <a:rPr lang="zh-CN" altLang="en-US" sz="1600" b="1" dirty="0" smtClean="0">
                <a:solidFill>
                  <a:schemeClr val="bg1"/>
                </a:solidFill>
                <a:ea typeface="微软雅黑" panose="020B0503020204020204" pitchFamily="34" charset="-122"/>
              </a:rPr>
              <a:t>）课堂互动</a:t>
            </a:r>
            <a:r>
              <a:rPr lang="en-US" altLang="zh-CN" sz="1600" b="1" dirty="0" smtClean="0">
                <a:solidFill>
                  <a:schemeClr val="bg1"/>
                </a:solidFill>
                <a:ea typeface="微软雅黑" panose="020B0503020204020204" pitchFamily="34" charset="-122"/>
              </a:rPr>
              <a:t>-----</a:t>
            </a:r>
            <a:r>
              <a:rPr lang="zh-CN" altLang="en-US" sz="1600" b="1" dirty="0" smtClean="0">
                <a:solidFill>
                  <a:schemeClr val="bg1"/>
                </a:solidFill>
                <a:ea typeface="微软雅黑" panose="020B0503020204020204" pitchFamily="34" charset="-122"/>
              </a:rPr>
              <a:t>扫码答题</a:t>
            </a:r>
            <a:endParaRPr lang="zh-CN" altLang="en-US" sz="1600" b="1" dirty="0">
              <a:solidFill>
                <a:schemeClr val="bg1"/>
              </a:solidFill>
              <a:ea typeface="微软雅黑" panose="020B0503020204020204" pitchFamily="34" charset="-122"/>
            </a:endParaRPr>
          </a:p>
        </p:txBody>
      </p:sp>
      <p:sp>
        <p:nvSpPr>
          <p:cNvPr id="17" name="矩形 16"/>
          <p:cNvSpPr/>
          <p:nvPr/>
        </p:nvSpPr>
        <p:spPr>
          <a:xfrm>
            <a:off x="4788024" y="1668920"/>
            <a:ext cx="2664296" cy="106061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3"/>
          <p:cNvSpPr>
            <a:spLocks noChangeArrowheads="1"/>
          </p:cNvSpPr>
          <p:nvPr/>
        </p:nvSpPr>
        <p:spPr bwMode="auto">
          <a:xfrm>
            <a:off x="4378080" y="1070615"/>
            <a:ext cx="19720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）在书写区域出一道题</a:t>
            </a:r>
            <a:endParaRPr kumimoji="0" lang="zh-CN" altLang="en-US" sz="18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5" name="Rectangle 3"/>
          <p:cNvSpPr>
            <a:spLocks noChangeArrowheads="1"/>
          </p:cNvSpPr>
          <p:nvPr/>
        </p:nvSpPr>
        <p:spPr bwMode="auto">
          <a:xfrm>
            <a:off x="3563888" y="2893846"/>
            <a:ext cx="18854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）点击投票</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发起投票</a:t>
            </a:r>
            <a:endParaRPr kumimoji="0" lang="zh-CN" altLang="en-US" sz="18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6" name="Rectangle 3"/>
          <p:cNvSpPr>
            <a:spLocks noChangeArrowheads="1"/>
          </p:cNvSpPr>
          <p:nvPr/>
        </p:nvSpPr>
        <p:spPr bwMode="auto">
          <a:xfrm>
            <a:off x="144417" y="1070614"/>
            <a:ext cx="12025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）扫码投票</a:t>
            </a:r>
            <a:endParaRPr kumimoji="0" lang="zh-CN" altLang="en-US" sz="18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61" name="矩形 60"/>
          <p:cNvSpPr/>
          <p:nvPr/>
        </p:nvSpPr>
        <p:spPr>
          <a:xfrm>
            <a:off x="3947929" y="3543831"/>
            <a:ext cx="192023" cy="252028"/>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3"/>
          <p:cNvSpPr>
            <a:spLocks noChangeArrowheads="1"/>
          </p:cNvSpPr>
          <p:nvPr/>
        </p:nvSpPr>
        <p:spPr bwMode="auto">
          <a:xfrm>
            <a:off x="5577536" y="3015693"/>
            <a:ext cx="25875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）答题结束后，点击结束投票，</a:t>
            </a:r>
            <a:endPar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endParaRPr>
          </a:p>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老师勾选正确答案</a:t>
            </a:r>
            <a:endParaRPr kumimoji="0" lang="zh-CN" altLang="en-US" sz="18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9" name="矩形 18"/>
          <p:cNvSpPr/>
          <p:nvPr/>
        </p:nvSpPr>
        <p:spPr>
          <a:xfrm>
            <a:off x="82400" y="1542905"/>
            <a:ext cx="1681288" cy="162793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11560" y="4100633"/>
            <a:ext cx="1585085" cy="715581"/>
          </a:xfrm>
          <a:prstGeom prst="rect">
            <a:avLst/>
          </a:prstGeom>
        </p:spPr>
        <p:txBody>
          <a:bodyPr wrap="square">
            <a:spAutoFit/>
          </a:bodyPr>
          <a:lstStyle/>
          <a:p>
            <a:pPr>
              <a:lnSpc>
                <a:spcPct val="150000"/>
              </a:lnSpc>
              <a:spcAft>
                <a:spcPts val="0"/>
              </a:spcAft>
            </a:pPr>
            <a:r>
              <a:rPr lang="zh-CN" altLang="en-US" sz="9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从文档中截取题目：</a:t>
            </a:r>
            <a:endParaRPr lang="en-US" altLang="zh-CN" sz="9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spcAft>
                <a:spcPts val="0"/>
              </a:spcAft>
            </a:pPr>
            <a:r>
              <a:rPr lang="zh-CN" altLang="en-US" sz="900" b="1" kern="100" dirty="0" smtClean="0">
                <a:latin typeface="微软雅黑" panose="020B0503020204020204" pitchFamily="34" charset="-122"/>
                <a:ea typeface="微软雅黑" panose="020B0503020204020204" pitchFamily="34" charset="-122"/>
                <a:cs typeface="Times New Roman" panose="02020603050405020304" pitchFamily="18" charset="0"/>
              </a:rPr>
              <a:t>除了老师手写板书出题，还</a:t>
            </a:r>
            <a:r>
              <a:rPr lang="zh-CN"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rPr>
              <a:t>支持截取</a:t>
            </a:r>
            <a:r>
              <a:rPr lang="zh-CN" altLang="en-US" sz="900" b="1" kern="100" dirty="0" smtClean="0">
                <a:latin typeface="微软雅黑" panose="020B0503020204020204" pitchFamily="34" charset="-122"/>
                <a:ea typeface="微软雅黑" panose="020B0503020204020204" pitchFamily="34" charset="-122"/>
                <a:cs typeface="Times New Roman" panose="02020603050405020304" pitchFamily="18" charset="0"/>
              </a:rPr>
              <a:t>文档内容进行出题</a:t>
            </a:r>
            <a:endParaRPr lang="en-US"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p:cNvSpPr/>
          <p:nvPr/>
        </p:nvSpPr>
        <p:spPr>
          <a:xfrm>
            <a:off x="5449341" y="4100633"/>
            <a:ext cx="1462265" cy="715581"/>
          </a:xfrm>
          <a:prstGeom prst="rect">
            <a:avLst/>
          </a:prstGeom>
        </p:spPr>
        <p:txBody>
          <a:bodyPr wrap="square">
            <a:spAutoFit/>
          </a:bodyPr>
          <a:lstStyle/>
          <a:p>
            <a:pPr>
              <a:lnSpc>
                <a:spcPct val="150000"/>
              </a:lnSpc>
              <a:spcAft>
                <a:spcPts val="0"/>
              </a:spcAft>
            </a:pPr>
            <a:r>
              <a:rPr lang="zh-CN" altLang="en-US" sz="9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支持</a:t>
            </a:r>
            <a:r>
              <a:rPr lang="zh-CN" altLang="en-US" sz="9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多种问题形式</a:t>
            </a:r>
            <a:r>
              <a:rPr lang="zh-CN" altLang="en-US" sz="9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9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spcAft>
                <a:spcPts val="0"/>
              </a:spcAft>
            </a:pPr>
            <a:r>
              <a:rPr lang="zh-CN" altLang="en-US" sz="900" b="1" kern="100" dirty="0" smtClean="0">
                <a:latin typeface="微软雅黑" panose="020B0503020204020204" pitchFamily="34" charset="-122"/>
                <a:ea typeface="微软雅黑" panose="020B0503020204020204" pitchFamily="34" charset="-122"/>
                <a:cs typeface="Times New Roman" panose="02020603050405020304" pitchFamily="18" charset="0"/>
              </a:rPr>
              <a:t>出题类型支持</a:t>
            </a:r>
            <a:r>
              <a:rPr lang="zh-CN"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rPr>
              <a:t>单项</a:t>
            </a:r>
            <a:r>
              <a:rPr lang="zh-CN" altLang="en-US" sz="900" b="1" kern="100" dirty="0" smtClean="0">
                <a:latin typeface="微软雅黑" panose="020B0503020204020204" pitchFamily="34" charset="-122"/>
                <a:ea typeface="微软雅黑" panose="020B0503020204020204" pitchFamily="34" charset="-122"/>
                <a:cs typeface="Times New Roman" panose="02020603050405020304" pitchFamily="18" charset="0"/>
              </a:rPr>
              <a:t>选择</a:t>
            </a:r>
            <a:r>
              <a:rPr lang="en-US"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rPr>
              <a:t>多项</a:t>
            </a:r>
            <a:r>
              <a:rPr lang="zh-CN" altLang="en-US" sz="900" b="1" kern="100" dirty="0" smtClean="0">
                <a:latin typeface="微软雅黑" panose="020B0503020204020204" pitchFamily="34" charset="-122"/>
                <a:ea typeface="微软雅黑" panose="020B0503020204020204" pitchFamily="34" charset="-122"/>
                <a:cs typeface="Times New Roman" panose="02020603050405020304" pitchFamily="18" charset="0"/>
              </a:rPr>
              <a:t>选择</a:t>
            </a:r>
            <a:r>
              <a:rPr lang="en-US"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rPr>
              <a:t>问答</a:t>
            </a:r>
            <a:r>
              <a:rPr lang="zh-CN" altLang="en-US" sz="900" b="1" kern="100" dirty="0" smtClean="0">
                <a:latin typeface="微软雅黑" panose="020B0503020204020204" pitchFamily="34" charset="-122"/>
                <a:ea typeface="微软雅黑" panose="020B0503020204020204" pitchFamily="34" charset="-122"/>
                <a:cs typeface="Times New Roman" panose="02020603050405020304" pitchFamily="18" charset="0"/>
              </a:rPr>
              <a:t>多种形式。</a:t>
            </a:r>
            <a:endParaRPr lang="zh-CN" altLang="zh-CN" sz="9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矩形 19"/>
          <p:cNvSpPr/>
          <p:nvPr/>
        </p:nvSpPr>
        <p:spPr>
          <a:xfrm>
            <a:off x="611559" y="4100633"/>
            <a:ext cx="1585085" cy="71558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364087" y="4083918"/>
            <a:ext cx="1585085" cy="715581"/>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p:nvPr/>
        </p:nvCxnSpPr>
        <p:spPr>
          <a:xfrm>
            <a:off x="971600" y="1376119"/>
            <a:ext cx="0" cy="333571"/>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23" name="直接箭头连接符 22"/>
          <p:cNvCxnSpPr/>
          <p:nvPr/>
        </p:nvCxnSpPr>
        <p:spPr>
          <a:xfrm>
            <a:off x="3995936" y="3170844"/>
            <a:ext cx="0" cy="333571"/>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24" name="直接箭头连接符 23"/>
          <p:cNvCxnSpPr/>
          <p:nvPr/>
        </p:nvCxnSpPr>
        <p:spPr>
          <a:xfrm>
            <a:off x="5449341" y="1335349"/>
            <a:ext cx="0" cy="333571"/>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25" name="直接箭头连接符 24"/>
          <p:cNvCxnSpPr/>
          <p:nvPr/>
        </p:nvCxnSpPr>
        <p:spPr>
          <a:xfrm flipV="1">
            <a:off x="6350095" y="2893847"/>
            <a:ext cx="0" cy="276997"/>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spTree>
  </p:cSld>
  <p:clrMapOvr>
    <a:masterClrMapping/>
  </p:clrMapOvr>
  <p:transition spd="slow" advTm="1502">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592288" cy="338554"/>
          </a:xfrm>
          <a:prstGeom prst="rect">
            <a:avLst/>
          </a:prstGeom>
        </p:spPr>
        <p:txBody>
          <a:bodyPr wrap="square">
            <a:spAutoFit/>
          </a:bodyPr>
          <a:lstStyle/>
          <a:p>
            <a:r>
              <a:rPr lang="zh-CN" altLang="en-US" sz="1600" b="1" dirty="0" smtClean="0">
                <a:solidFill>
                  <a:schemeClr val="bg1"/>
                </a:solidFill>
                <a:ea typeface="微软雅黑" panose="020B0503020204020204" pitchFamily="34" charset="-122"/>
              </a:rPr>
              <a:t>（</a:t>
            </a:r>
            <a:r>
              <a:rPr lang="en-US" altLang="zh-CN" sz="1600" b="1" dirty="0" smtClean="0">
                <a:solidFill>
                  <a:schemeClr val="bg1"/>
                </a:solidFill>
                <a:ea typeface="微软雅黑" panose="020B0503020204020204" pitchFamily="34" charset="-122"/>
              </a:rPr>
              <a:t>2</a:t>
            </a:r>
            <a:r>
              <a:rPr lang="zh-CN" altLang="en-US" sz="1600" b="1" dirty="0" smtClean="0">
                <a:solidFill>
                  <a:schemeClr val="bg1"/>
                </a:solidFill>
                <a:ea typeface="微软雅黑" panose="020B0503020204020204" pitchFamily="34" charset="-122"/>
              </a:rPr>
              <a:t>）走动教学</a:t>
            </a:r>
            <a:r>
              <a:rPr lang="en-US" altLang="zh-CN" sz="1600" b="1" dirty="0" smtClean="0">
                <a:solidFill>
                  <a:schemeClr val="bg1"/>
                </a:solidFill>
                <a:ea typeface="微软雅黑" panose="020B0503020204020204" pitchFamily="34" charset="-122"/>
              </a:rPr>
              <a:t>----</a:t>
            </a:r>
            <a:r>
              <a:rPr lang="zh-CN" altLang="en-US" sz="1600" b="1" dirty="0" smtClean="0">
                <a:solidFill>
                  <a:schemeClr val="bg1"/>
                </a:solidFill>
                <a:ea typeface="微软雅黑" panose="020B0503020204020204" pitchFamily="34" charset="-122"/>
              </a:rPr>
              <a:t>微信连接</a:t>
            </a:r>
            <a:endParaRPr lang="zh-CN" altLang="en-US" sz="1600" b="1" dirty="0">
              <a:solidFill>
                <a:schemeClr val="bg1"/>
              </a:solidFill>
              <a:ea typeface="微软雅黑" panose="020B0503020204020204" pitchFamily="34" charset="-122"/>
            </a:endParaRPr>
          </a:p>
        </p:txBody>
      </p:sp>
      <p:sp>
        <p:nvSpPr>
          <p:cNvPr id="59" name="Rectangle 3"/>
          <p:cNvSpPr>
            <a:spLocks noChangeArrowheads="1"/>
          </p:cNvSpPr>
          <p:nvPr/>
        </p:nvSpPr>
        <p:spPr bwMode="auto">
          <a:xfrm>
            <a:off x="1763688" y="382827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登录个人账户</a:t>
            </a:r>
            <a:endParaRPr kumimoji="0" lang="zh-CN" altLang="en-US" sz="18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092530"/>
            <a:ext cx="5569244" cy="3711468"/>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685823"/>
            <a:ext cx="1885964" cy="485779"/>
          </a:xfrm>
          <a:prstGeom prst="rect">
            <a:avLst/>
          </a:prstGeom>
        </p:spPr>
      </p:pic>
      <p:pic>
        <p:nvPicPr>
          <p:cNvPr id="14" name="图片 13"/>
          <p:cNvPicPr/>
          <p:nvPr/>
        </p:nvPicPr>
        <p:blipFill>
          <a:blip r:embed="rId4"/>
          <a:stretch>
            <a:fillRect/>
          </a:stretch>
        </p:blipFill>
        <p:spPr>
          <a:xfrm>
            <a:off x="6114700" y="1409784"/>
            <a:ext cx="2577671" cy="1449998"/>
          </a:xfrm>
          <a:prstGeom prst="rect">
            <a:avLst/>
          </a:prstGeom>
          <a:noFill/>
          <a:ln w="9525">
            <a:noFill/>
          </a:ln>
        </p:spPr>
      </p:pic>
      <p:cxnSp>
        <p:nvCxnSpPr>
          <p:cNvPr id="13" name="肘形连接符 12"/>
          <p:cNvCxnSpPr/>
          <p:nvPr/>
        </p:nvCxnSpPr>
        <p:spPr>
          <a:xfrm flipV="1">
            <a:off x="5718343" y="4074549"/>
            <a:ext cx="936104" cy="621815"/>
          </a:xfrm>
          <a:prstGeom prst="bentConnector3">
            <a:avLst>
              <a:gd name="adj1" fmla="val 100650"/>
            </a:avLst>
          </a:prstGeom>
          <a:ln>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6480633" y="3723878"/>
            <a:ext cx="395623" cy="309341"/>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3"/>
          <p:cNvSpPr>
            <a:spLocks noChangeArrowheads="1"/>
          </p:cNvSpPr>
          <p:nvPr/>
        </p:nvSpPr>
        <p:spPr bwMode="auto">
          <a:xfrm>
            <a:off x="5868144" y="3129910"/>
            <a:ext cx="24336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）点击资源栏下方微信图标，</a:t>
            </a:r>
            <a:endPar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endParaRPr>
          </a:p>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屏幕上方出现二维码</a:t>
            </a:r>
            <a:endParaRPr kumimoji="0" lang="zh-CN" altLang="en-US" sz="18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25" name="矩形 24"/>
          <p:cNvSpPr/>
          <p:nvPr/>
        </p:nvSpPr>
        <p:spPr>
          <a:xfrm>
            <a:off x="8192124" y="1450689"/>
            <a:ext cx="500247" cy="61700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3"/>
          <p:cNvSpPr>
            <a:spLocks noChangeArrowheads="1"/>
          </p:cNvSpPr>
          <p:nvPr/>
        </p:nvSpPr>
        <p:spPr bwMode="auto">
          <a:xfrm>
            <a:off x="5652120" y="654189"/>
            <a:ext cx="3491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）扫码后即可建立微信连接，通过微信传送图片</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在课件全屏模式时可通过微信控制</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PPT</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翻页</a:t>
            </a:r>
            <a:endParaRPr kumimoji="0" lang="zh-CN" altLang="en-US" sz="18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5" name="矩形 14"/>
          <p:cNvSpPr/>
          <p:nvPr/>
        </p:nvSpPr>
        <p:spPr>
          <a:xfrm>
            <a:off x="7060598" y="3674586"/>
            <a:ext cx="1956086" cy="1131079"/>
          </a:xfrm>
          <a:prstGeom prst="rect">
            <a:avLst/>
          </a:prstGeom>
        </p:spPr>
        <p:txBody>
          <a:bodyPr wrap="square">
            <a:spAutoFit/>
          </a:bodyPr>
          <a:lstStyle/>
          <a:p>
            <a:pPr>
              <a:lnSpc>
                <a:spcPct val="150000"/>
              </a:lnSpc>
              <a:spcAft>
                <a:spcPts val="0"/>
              </a:spcAft>
            </a:pPr>
            <a:r>
              <a:rPr lang="zh-CN" altLang="en-US" sz="9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走动教学，灵活互动：</a:t>
            </a:r>
            <a:endParaRPr lang="en-US" altLang="zh-CN" sz="9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spcAft>
                <a:spcPts val="0"/>
              </a:spcAft>
            </a:pPr>
            <a:r>
              <a:rPr lang="zh-CN" altLang="en-US" sz="900" b="1" kern="100" dirty="0" smtClean="0">
                <a:latin typeface="微软雅黑" panose="020B0503020204020204" pitchFamily="34" charset="-122"/>
                <a:ea typeface="微软雅黑" panose="020B0503020204020204" pitchFamily="34" charset="-122"/>
                <a:cs typeface="Times New Roman" panose="02020603050405020304" pitchFamily="18" charset="0"/>
              </a:rPr>
              <a:t>此项功能，老师可将课堂中学生做得好的优秀范例随机拍照上传到白板进行分析，也可在走动中远程控制</a:t>
            </a:r>
            <a:r>
              <a:rPr lang="en-US"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rPr>
              <a:t>PPT</a:t>
            </a:r>
            <a:r>
              <a:rPr lang="zh-CN" altLang="en-US" sz="900" b="1" kern="100" dirty="0" smtClean="0">
                <a:latin typeface="微软雅黑" panose="020B0503020204020204" pitchFamily="34" charset="-122"/>
                <a:ea typeface="微软雅黑" panose="020B0503020204020204" pitchFamily="34" charset="-122"/>
                <a:cs typeface="Times New Roman" panose="02020603050405020304" pitchFamily="18" charset="0"/>
              </a:rPr>
              <a:t>课件。</a:t>
            </a:r>
            <a:endParaRPr lang="zh-CN" altLang="zh-CN" sz="9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矩形 15"/>
          <p:cNvSpPr/>
          <p:nvPr/>
        </p:nvSpPr>
        <p:spPr>
          <a:xfrm>
            <a:off x="7073693" y="3713968"/>
            <a:ext cx="1912061" cy="101802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p:nvPr/>
        </p:nvCxnSpPr>
        <p:spPr>
          <a:xfrm>
            <a:off x="6654447" y="3514172"/>
            <a:ext cx="0" cy="171651"/>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18" name="直接箭头连接符 17"/>
          <p:cNvCxnSpPr/>
          <p:nvPr/>
        </p:nvCxnSpPr>
        <p:spPr>
          <a:xfrm>
            <a:off x="8460432" y="925744"/>
            <a:ext cx="0" cy="484040"/>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spTree>
  </p:cSld>
  <p:clrMapOvr>
    <a:masterClrMapping/>
  </p:clrMapOvr>
  <p:transition spd="slow" advTm="0">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6152160" y="1418913"/>
            <a:ext cx="762000" cy="682625"/>
          </a:xfrm>
          <a:prstGeom prst="rect">
            <a:avLst/>
          </a:prstGeom>
          <a:noFill/>
        </p:spPr>
        <p:txBody>
          <a:bodyPr wrap="none" lIns="68562" tIns="34281" rIns="68562" bIns="34281" rtlCol="0">
            <a:spAutoFit/>
          </a:bodyPr>
          <a:lstStyle/>
          <a:p>
            <a:pPr algn="r"/>
            <a:r>
              <a:rPr lang="en-US" altLang="zh-CN" sz="4000" b="1" dirty="0" smtClean="0">
                <a:solidFill>
                  <a:schemeClr val="bg1"/>
                </a:solidFill>
                <a:latin typeface="微软雅黑" panose="020B0503020204020204" pitchFamily="34" charset="-122"/>
                <a:ea typeface="微软雅黑" panose="020B0503020204020204" pitchFamily="34" charset="-122"/>
              </a:rPr>
              <a:t>04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 name="文本占位符 3"/>
          <p:cNvSpPr txBox="1"/>
          <p:nvPr/>
        </p:nvSpPr>
        <p:spPr>
          <a:xfrm>
            <a:off x="4815840" y="2151380"/>
            <a:ext cx="3522345" cy="594360"/>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endParaRPr lang="en-US" altLang="zh-CN" sz="3600" dirty="0">
              <a:solidFill>
                <a:schemeClr val="bg1"/>
              </a:solidFill>
              <a:latin typeface="微软雅黑" panose="020B0503020204020204" pitchFamily="34" charset="-122"/>
              <a:ea typeface="微软雅黑" panose="020B0503020204020204" pitchFamily="34" charset="-122"/>
            </a:endParaRPr>
          </a:p>
          <a:p>
            <a:r>
              <a:rPr lang="zh-CN" altLang="en-US" sz="3600" dirty="0">
                <a:solidFill>
                  <a:schemeClr val="bg1"/>
                </a:solidFill>
                <a:latin typeface="微软雅黑" panose="020B0503020204020204" pitchFamily="34" charset="-122"/>
                <a:ea typeface="微软雅黑" panose="020B0503020204020204" pitchFamily="34" charset="-122"/>
              </a:rPr>
              <a:t>课堂回顾与总结</a:t>
            </a:r>
          </a:p>
          <a:p>
            <a:endParaRPr lang="zh-CN" altLang="en-US" sz="3600" dirty="0">
              <a:solidFill>
                <a:schemeClr val="bg1"/>
              </a:solidFill>
              <a:ea typeface="微软雅黑" panose="020B0503020204020204" pitchFamily="34" charset="-122"/>
            </a:endParaRPr>
          </a:p>
        </p:txBody>
      </p:sp>
      <p:sp>
        <p:nvSpPr>
          <p:cNvPr id="4" name="矩形 3"/>
          <p:cNvSpPr/>
          <p:nvPr/>
        </p:nvSpPr>
        <p:spPr>
          <a:xfrm flipV="1">
            <a:off x="4463510" y="2024746"/>
            <a:ext cx="4131255" cy="45719"/>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13" y="335692"/>
            <a:ext cx="3528392" cy="3528392"/>
          </a:xfrm>
          <a:prstGeom prst="rect">
            <a:avLst/>
          </a:prstGeom>
        </p:spPr>
      </p:pic>
      <p:sp>
        <p:nvSpPr>
          <p:cNvPr id="5" name="文本框 4"/>
          <p:cNvSpPr txBox="1"/>
          <p:nvPr/>
        </p:nvSpPr>
        <p:spPr>
          <a:xfrm>
            <a:off x="3961765" y="3148330"/>
            <a:ext cx="4968240" cy="1200329"/>
          </a:xfrm>
          <a:prstGeom prst="rect">
            <a:avLst/>
          </a:prstGeom>
          <a:noFill/>
        </p:spPr>
        <p:txBody>
          <a:bodyPr wrap="square" rtlCol="0">
            <a:spAutoFit/>
          </a:bodyPr>
          <a:lstStyle/>
          <a:p>
            <a:pPr>
              <a:lnSpc>
                <a:spcPct val="150000"/>
              </a:lnSpc>
            </a:pPr>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1200" b="1" dirty="0">
                <a:latin typeface="微软雅黑" panose="020B0503020204020204" pitchFamily="34" charset="-122"/>
                <a:ea typeface="微软雅黑" panose="020B0503020204020204" pitchFamily="34" charset="-122"/>
                <a:cs typeface="微软雅黑" panose="020B0503020204020204" pitchFamily="34" charset="-122"/>
                <a:sym typeface="+mn-ea"/>
              </a:rPr>
              <a:t>时间轴是在主场景中，基于无限漫游的全自动智能记录操作轨迹的功能，提供了截图浏览的方式一键跳转到某个时间点的操作</a:t>
            </a:r>
            <a:r>
              <a:rPr lang="zh-CN" sz="1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画面</a:t>
            </a: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，方便老师进行课堂知识回顾</a:t>
            </a:r>
            <a:r>
              <a:rPr lang="zh-CN" sz="12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12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sz="1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200" dirty="0"/>
          </a:p>
        </p:txBody>
      </p:sp>
      <p:grpSp>
        <p:nvGrpSpPr>
          <p:cNvPr id="7" name="组合 6"/>
          <p:cNvGrpSpPr/>
          <p:nvPr/>
        </p:nvGrpSpPr>
        <p:grpSpPr>
          <a:xfrm>
            <a:off x="107504" y="23143"/>
            <a:ext cx="3839041" cy="460375"/>
            <a:chOff x="1962319" y="1905000"/>
            <a:chExt cx="3839041" cy="460375"/>
          </a:xfrm>
        </p:grpSpPr>
        <p:sp>
          <p:nvSpPr>
            <p:cNvPr id="8" name="椭圆 7"/>
            <p:cNvSpPr/>
            <p:nvPr/>
          </p:nvSpPr>
          <p:spPr>
            <a:xfrm>
              <a:off x="1962319" y="1926964"/>
              <a:ext cx="396003" cy="396003"/>
            </a:xfrm>
            <a:prstGeom prst="ellipse">
              <a:avLst/>
            </a:prstGeom>
            <a:solidFill>
              <a:srgbClr val="3AADA6"/>
            </a:soli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400" b="1"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Box 57"/>
            <p:cNvSpPr txBox="1"/>
            <p:nvPr/>
          </p:nvSpPr>
          <p:spPr>
            <a:xfrm>
              <a:off x="2371090" y="1905000"/>
              <a:ext cx="3430270" cy="460375"/>
            </a:xfrm>
            <a:prstGeom prst="rect">
              <a:avLst/>
            </a:prstGeom>
            <a:noFill/>
          </p:spPr>
          <p:txBody>
            <a:bodyPr wrap="square" rtlCol="0">
              <a:spAutoFit/>
            </a:bodyPr>
            <a:lstStyle/>
            <a:p>
              <a:pPr algn="l"/>
              <a:r>
                <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rPr>
                <a:t>云白板教学操作</a:t>
              </a:r>
              <a:r>
                <a:rPr lang="zh-CN" altLang="en-US" sz="2400" b="1" dirty="0" smtClean="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sym typeface="+mn-ea"/>
                </a:rPr>
                <a:t>指引</a:t>
              </a:r>
              <a:endPar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p:transition spd="slow" advTm="3057">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115616" y="784131"/>
            <a:ext cx="1872208" cy="661947"/>
            <a:chOff x="1115616" y="555526"/>
            <a:chExt cx="1872208" cy="661947"/>
          </a:xfrm>
        </p:grpSpPr>
        <p:sp>
          <p:nvSpPr>
            <p:cNvPr id="4" name="平行四边形 3"/>
            <p:cNvSpPr/>
            <p:nvPr/>
          </p:nvSpPr>
          <p:spPr>
            <a:xfrm>
              <a:off x="1233516" y="641409"/>
              <a:ext cx="1728192" cy="576064"/>
            </a:xfrm>
            <a:prstGeom prst="parallelogram">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187624" y="555526"/>
              <a:ext cx="1728192" cy="576064"/>
            </a:xfrm>
            <a:prstGeom prst="parallelogram">
              <a:avLst/>
            </a:prstGeom>
            <a:solidFill>
              <a:srgbClr val="3AA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568003"/>
              <a:ext cx="1872208" cy="52197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方案介绍</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2576096" y="797153"/>
            <a:ext cx="5760640" cy="645160"/>
          </a:xfrm>
          <a:prstGeom prst="rect">
            <a:avLst/>
          </a:prstGeom>
        </p:spPr>
        <p:txBody>
          <a:bodyPr wrap="square">
            <a:spAutoFit/>
          </a:bodyPr>
          <a:lstStyle/>
          <a:p>
            <a:pPr marL="609600" algn="just">
              <a:lnSpc>
                <a:spcPct val="150000"/>
              </a:lnSpc>
              <a:spcAft>
                <a:spcPts val="0"/>
              </a:spcAft>
            </a:pPr>
            <a:r>
              <a:rPr lang="zh-CN" altLang="en-US" sz="1200" b="1" kern="100" dirty="0">
                <a:latin typeface="微软雅黑" panose="020B0503020204020204" pitchFamily="34" charset="-122"/>
                <a:ea typeface="微软雅黑" panose="020B0503020204020204" pitchFamily="34" charset="-122"/>
                <a:cs typeface="Times New Roman" panose="02020603050405020304" pitchFamily="18" charset="0"/>
              </a:rPr>
              <a:t>天英</a:t>
            </a: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产品</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方案</a:t>
            </a: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以</a:t>
            </a:r>
            <a:r>
              <a:rPr lang="en-US"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145</a:t>
            </a:r>
            <a:r>
              <a:rPr lang="zh-CN" altLang="en-US" sz="1200" b="1" kern="100" dirty="0">
                <a:latin typeface="微软雅黑" panose="020B0503020204020204" pitchFamily="34" charset="-122"/>
                <a:ea typeface="微软雅黑" panose="020B0503020204020204" pitchFamily="34" charset="-122"/>
                <a:cs typeface="Times New Roman" panose="02020603050405020304" pitchFamily="18" charset="0"/>
              </a:rPr>
              <a:t>寸大尺寸交互式电子白板，建立可教学演示，可水笔书写的教学新体验。</a:t>
            </a:r>
          </a:p>
        </p:txBody>
      </p:sp>
      <p:sp>
        <p:nvSpPr>
          <p:cNvPr id="27" name="TextBox 8"/>
          <p:cNvSpPr txBox="1"/>
          <p:nvPr/>
        </p:nvSpPr>
        <p:spPr>
          <a:xfrm>
            <a:off x="1187450" y="1505585"/>
            <a:ext cx="6135370" cy="344170"/>
          </a:xfrm>
          <a:prstGeom prst="rect">
            <a:avLst/>
          </a:prstGeom>
          <a:noFill/>
        </p:spPr>
        <p:txBody>
          <a:bodyPr wrap="square" lIns="68562" tIns="34281" rIns="68562" bIns="34281" rtlCol="0">
            <a:spAutoFit/>
          </a:bodyPr>
          <a:lstStyle/>
          <a:p>
            <a:pPr algn="ct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方案框架</a:t>
            </a:r>
            <a:r>
              <a:rPr lang="zh-CN" altLang="en-US" sz="1800" b="1" dirty="0" smtClean="0">
                <a:solidFill>
                  <a:schemeClr val="tx1">
                    <a:lumMod val="65000"/>
                    <a:lumOff val="35000"/>
                  </a:schemeClr>
                </a:solidFill>
                <a:latin typeface="微软雅黑" panose="020B0503020204020204" pitchFamily="34" charset="-122"/>
                <a:ea typeface="微软雅黑" panose="020B0503020204020204" pitchFamily="34" charset="-122"/>
              </a:rPr>
              <a:t>：多媒体电子白板</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双投影</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软件</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资源平台</a:t>
            </a:r>
          </a:p>
        </p:txBody>
      </p:sp>
      <p:grpSp>
        <p:nvGrpSpPr>
          <p:cNvPr id="28" name="组合 27"/>
          <p:cNvGrpSpPr/>
          <p:nvPr/>
        </p:nvGrpSpPr>
        <p:grpSpPr>
          <a:xfrm>
            <a:off x="323528" y="95151"/>
            <a:ext cx="4006046" cy="461665"/>
            <a:chOff x="1978829" y="1065530"/>
            <a:chExt cx="4006046" cy="461665"/>
          </a:xfrm>
        </p:grpSpPr>
        <p:sp>
          <p:nvSpPr>
            <p:cNvPr id="29" name="椭圆 28"/>
            <p:cNvSpPr/>
            <p:nvPr/>
          </p:nvSpPr>
          <p:spPr>
            <a:xfrm>
              <a:off x="1978829" y="1082414"/>
              <a:ext cx="396003" cy="396003"/>
            </a:xfrm>
            <a:prstGeom prst="ellipse">
              <a:avLst/>
            </a:prstGeom>
            <a:solidFill>
              <a:srgbClr val="3AADA6"/>
            </a:soli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lumMod val="65000"/>
                      <a:lumOff val="35000"/>
                    </a:schemeClr>
                  </a:solidFill>
                  <a:latin typeface="Times New Roman" panose="02020603050405020304" pitchFamily="18" charset="0"/>
                  <a:ea typeface="Arial Unicode MS" panose="020B0604020202020204" pitchFamily="34" charset="-122"/>
                  <a:cs typeface="Times New Roman" panose="02020603050405020304" pitchFamily="18" charset="0"/>
                </a:rPr>
                <a:t>1</a:t>
              </a:r>
              <a:endParaRPr lang="zh-CN" altLang="en-US" sz="2400" b="1" dirty="0">
                <a:solidFill>
                  <a:schemeClr val="tx1">
                    <a:lumMod val="65000"/>
                    <a:lumOff val="35000"/>
                  </a:schemeClr>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30" name="TextBox 57"/>
            <p:cNvSpPr txBox="1"/>
            <p:nvPr/>
          </p:nvSpPr>
          <p:spPr>
            <a:xfrm>
              <a:off x="2383790" y="1065530"/>
              <a:ext cx="3601085" cy="461665"/>
            </a:xfrm>
            <a:prstGeom prst="rect">
              <a:avLst/>
            </a:prstGeom>
            <a:noFill/>
          </p:spPr>
          <p:txBody>
            <a:bodyPr wrap="square" rtlCol="0">
              <a:spAutoFit/>
            </a:bodyPr>
            <a:lstStyle/>
            <a:p>
              <a:r>
                <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rPr>
                <a:t>智慧教室云白板操作</a:t>
              </a:r>
              <a:r>
                <a:rPr lang="zh-CN" altLang="en-US" sz="2400" b="1" dirty="0" smtClean="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rPr>
                <a:t>指引</a:t>
              </a:r>
              <a:endPar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7" name="图片 6" descr="图片"/>
          <p:cNvPicPr>
            <a:picLocks noChangeAspect="1"/>
          </p:cNvPicPr>
          <p:nvPr/>
        </p:nvPicPr>
        <p:blipFill>
          <a:blip r:embed="rId2"/>
          <a:stretch>
            <a:fillRect/>
          </a:stretch>
        </p:blipFill>
        <p:spPr>
          <a:xfrm>
            <a:off x="2166620" y="1927225"/>
            <a:ext cx="5494020" cy="3090545"/>
          </a:xfrm>
          <a:prstGeom prst="rect">
            <a:avLst/>
          </a:prstGeom>
        </p:spPr>
      </p:pic>
      <p:pic>
        <p:nvPicPr>
          <p:cNvPr id="9" name="图片 8"/>
          <p:cNvPicPr>
            <a:picLocks noChangeAspect="1"/>
          </p:cNvPicPr>
          <p:nvPr/>
        </p:nvPicPr>
        <p:blipFill>
          <a:blip r:embed="rId3"/>
          <a:stretch>
            <a:fillRect/>
          </a:stretch>
        </p:blipFill>
        <p:spPr>
          <a:xfrm>
            <a:off x="2278380" y="3140075"/>
            <a:ext cx="5280660" cy="1732280"/>
          </a:xfrm>
          <a:prstGeom prst="rect">
            <a:avLst/>
          </a:prstGeom>
        </p:spPr>
      </p:pic>
    </p:spTree>
  </p:cSld>
  <p:clrMapOvr>
    <a:masterClrMapping/>
  </p:clrMapOvr>
  <p:transition spd="slow" advTm="2260">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288" y="4024282"/>
            <a:ext cx="2397125" cy="246221"/>
          </a:xfrm>
          <a:prstGeom prst="rect">
            <a:avLst/>
          </a:prstGeom>
          <a:noFill/>
          <a:ln w="19050">
            <a:noFill/>
            <a:prstDash val="dash"/>
          </a:ln>
        </p:spPr>
        <p:txBody>
          <a:bodyPr wrap="square" rtlCol="0">
            <a:spAutoFit/>
          </a:bodyPr>
          <a:lstStyle/>
          <a:p>
            <a:r>
              <a:rPr lang="zh-CN" sz="10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点击时间轴可快速跳转到指定板书页面</a:t>
            </a:r>
          </a:p>
        </p:txBody>
      </p:sp>
      <p:sp>
        <p:nvSpPr>
          <p:cNvPr id="5" name="文本框 4"/>
          <p:cNvSpPr txBox="1"/>
          <p:nvPr/>
        </p:nvSpPr>
        <p:spPr>
          <a:xfrm>
            <a:off x="6528057" y="4024282"/>
            <a:ext cx="2328545" cy="245110"/>
          </a:xfrm>
          <a:prstGeom prst="rect">
            <a:avLst/>
          </a:prstGeom>
          <a:noFill/>
          <a:ln w="19050">
            <a:noFill/>
            <a:prstDash val="dash"/>
          </a:ln>
        </p:spPr>
        <p:txBody>
          <a:bodyPr wrap="square" rtlCol="0">
            <a:spAutoFit/>
          </a:bodyPr>
          <a:lstStyle/>
          <a:p>
            <a:r>
              <a:rPr lang="zh-CN" sz="10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点击</a:t>
            </a:r>
            <a:r>
              <a:rPr lang="en-US" sz="10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sz="10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（缩略图）进行缩略图浏览跳转</a:t>
            </a:r>
          </a:p>
        </p:txBody>
      </p:sp>
      <p:sp>
        <p:nvSpPr>
          <p:cNvPr id="11" name="矩形 10"/>
          <p:cNvSpPr/>
          <p:nvPr/>
        </p:nvSpPr>
        <p:spPr>
          <a:xfrm>
            <a:off x="899592" y="189395"/>
            <a:ext cx="2088232" cy="337185"/>
          </a:xfrm>
          <a:prstGeom prst="rect">
            <a:avLst/>
          </a:prstGeom>
        </p:spPr>
        <p:txBody>
          <a:bodyPr wrap="square">
            <a:spAutoFit/>
          </a:bodyPr>
          <a:lstStyle/>
          <a:p>
            <a:r>
              <a:rPr lang="zh-CN" altLang="en-US" sz="1600" b="1" dirty="0">
                <a:solidFill>
                  <a:schemeClr val="bg1"/>
                </a:solidFill>
                <a:ea typeface="微软雅黑" panose="020B0503020204020204" pitchFamily="34" charset="-122"/>
              </a:rPr>
              <a:t>时间轴功能 </a:t>
            </a:r>
          </a:p>
        </p:txBody>
      </p:sp>
      <p:grpSp>
        <p:nvGrpSpPr>
          <p:cNvPr id="12" name="组合 11"/>
          <p:cNvGrpSpPr/>
          <p:nvPr/>
        </p:nvGrpSpPr>
        <p:grpSpPr>
          <a:xfrm>
            <a:off x="133975" y="1567376"/>
            <a:ext cx="8964520" cy="2012486"/>
            <a:chOff x="-3270605" y="3059928"/>
            <a:chExt cx="11917890" cy="2732978"/>
          </a:xfrm>
        </p:grpSpPr>
        <p:pic>
          <p:nvPicPr>
            <p:cNvPr id="13" name="Picture 2" descr="C:\Users\hejiayu\Desktop\缩略图-2017-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0605" y="3059929"/>
              <a:ext cx="4064434" cy="27329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hejiayu\Desktop\缩略图-2017-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754" y="3059929"/>
              <a:ext cx="3831276" cy="27329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hejiayu\Desktop\缩略图-2017-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1347" y="3059928"/>
              <a:ext cx="3815938" cy="2732977"/>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图片 20"/>
          <p:cNvPicPr>
            <a:picLocks noChangeAspect="1"/>
          </p:cNvPicPr>
          <p:nvPr/>
        </p:nvPicPr>
        <p:blipFill>
          <a:blip r:embed="rId5"/>
          <a:stretch>
            <a:fillRect/>
          </a:stretch>
        </p:blipFill>
        <p:spPr>
          <a:xfrm>
            <a:off x="3216424" y="4130134"/>
            <a:ext cx="2712085" cy="713740"/>
          </a:xfrm>
          <a:prstGeom prst="rect">
            <a:avLst/>
          </a:prstGeom>
          <a:solidFill>
            <a:schemeClr val="bg1">
              <a:lumMod val="65000"/>
            </a:schemeClr>
          </a:solidFill>
          <a:ln>
            <a:solidFill>
              <a:schemeClr val="bg1">
                <a:lumMod val="65000"/>
              </a:schemeClr>
            </a:solidFill>
          </a:ln>
        </p:spPr>
      </p:pic>
      <p:sp>
        <p:nvSpPr>
          <p:cNvPr id="22" name="文本框 21"/>
          <p:cNvSpPr txBox="1"/>
          <p:nvPr/>
        </p:nvSpPr>
        <p:spPr>
          <a:xfrm>
            <a:off x="4559449" y="4239989"/>
            <a:ext cx="527685" cy="645160"/>
          </a:xfrm>
          <a:prstGeom prst="rect">
            <a:avLst/>
          </a:prstGeom>
          <a:noFill/>
          <a:ln w="12700">
            <a:solidFill>
              <a:srgbClr val="FF0000"/>
            </a:solidFill>
            <a:prstDash val="sysDash"/>
          </a:ln>
        </p:spPr>
        <p:txBody>
          <a:bodyPr wrap="square" rtlCol="0">
            <a:spAutoFit/>
          </a:bodyPr>
          <a:lstStyle/>
          <a:p>
            <a:endParaRPr lang="zh-CN" altLang="en-US"/>
          </a:p>
          <a:p>
            <a:endParaRPr lang="zh-CN" altLang="en-US"/>
          </a:p>
        </p:txBody>
      </p:sp>
      <p:sp>
        <p:nvSpPr>
          <p:cNvPr id="23" name="文本框 22"/>
          <p:cNvSpPr txBox="1"/>
          <p:nvPr/>
        </p:nvSpPr>
        <p:spPr>
          <a:xfrm>
            <a:off x="816531" y="630720"/>
            <a:ext cx="7446466" cy="646331"/>
          </a:xfrm>
          <a:prstGeom prst="rect">
            <a:avLst/>
          </a:prstGeom>
          <a:noFill/>
          <a:ln w="9525">
            <a:noFill/>
          </a:ln>
        </p:spPr>
        <p:txBody>
          <a:bodyPr wrap="square">
            <a:spAutoFit/>
          </a:bodyPr>
          <a:lstStyle/>
          <a:p>
            <a:pPr indent="0">
              <a:lnSpc>
                <a:spcPct val="150000"/>
              </a:lnSpc>
            </a:pPr>
            <a:r>
              <a:rPr lang="zh-CN"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使用</a:t>
            </a:r>
            <a:r>
              <a:rPr 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方法：</a:t>
            </a:r>
            <a:r>
              <a:rPr 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书写、添加文件或操作文件后</a:t>
            </a:r>
            <a:r>
              <a:rPr lang="zh-CN"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，移动</a:t>
            </a:r>
            <a:r>
              <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软件界面</a:t>
            </a:r>
            <a:r>
              <a:rPr lang="zh-CN"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场景将</a:t>
            </a:r>
            <a:r>
              <a:rPr 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会自动生成一</a:t>
            </a:r>
            <a:r>
              <a:rPr lang="zh-CN"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页</a:t>
            </a:r>
            <a:r>
              <a:rPr lang="zh-CN" altLang="en-US"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缩略图</a:t>
            </a:r>
            <a:r>
              <a:rPr lang="zh-CN" sz="12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点击</a:t>
            </a:r>
            <a:r>
              <a:rPr 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（时间轴）可快速跳转到指定位置。也可点击</a:t>
            </a:r>
            <a:r>
              <a:rPr 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（缩略图）进行缩略图浏览跳转。</a:t>
            </a:r>
            <a:endParaRPr lang="zh-CN" alt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直接箭头连接符 24"/>
          <p:cNvCxnSpPr/>
          <p:nvPr/>
        </p:nvCxnSpPr>
        <p:spPr>
          <a:xfrm>
            <a:off x="4703527" y="3550900"/>
            <a:ext cx="119764" cy="596493"/>
          </a:xfrm>
          <a:prstGeom prst="straightConnector1">
            <a:avLst/>
          </a:prstGeom>
          <a:ln w="12700">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6595800" y="2859782"/>
            <a:ext cx="928528" cy="1164500"/>
          </a:xfrm>
          <a:prstGeom prst="straightConnector1">
            <a:avLst/>
          </a:prstGeom>
          <a:ln w="12700">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endCxn id="4" idx="0"/>
          </p:cNvCxnSpPr>
          <p:nvPr/>
        </p:nvCxnSpPr>
        <p:spPr>
          <a:xfrm flipH="1">
            <a:off x="1562851" y="3306332"/>
            <a:ext cx="405878" cy="717950"/>
          </a:xfrm>
          <a:prstGeom prst="straightConnector1">
            <a:avLst/>
          </a:prstGeom>
          <a:ln w="12700">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131">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smtClean="0">
                <a:solidFill>
                  <a:schemeClr val="bg1"/>
                </a:solidFill>
                <a:ea typeface="微软雅黑" panose="020B0503020204020204" pitchFamily="34" charset="-122"/>
              </a:rPr>
              <a:t>远程互联互动</a:t>
            </a:r>
            <a:endParaRPr lang="zh-CN" altLang="en-US" sz="1600" b="1" dirty="0">
              <a:solidFill>
                <a:schemeClr val="bg1"/>
              </a:solidFill>
              <a:ea typeface="微软雅黑" panose="020B0503020204020204" pitchFamily="34" charset="-122"/>
            </a:endParaRPr>
          </a:p>
        </p:txBody>
      </p:sp>
      <p:pic>
        <p:nvPicPr>
          <p:cNvPr id="4118" name="图片 8"/>
          <p:cNvPicPr>
            <a:picLocks noChangeAspect="1" noChangeArrowheads="1"/>
          </p:cNvPicPr>
          <p:nvPr/>
        </p:nvPicPr>
        <p:blipFill>
          <a:blip r:embed="rId2" cstate="print">
            <a:extLst>
              <a:ext uri="{28A0092B-C50C-407E-A947-70E740481C1C}">
                <a14:useLocalDpi xmlns:a14="http://schemas.microsoft.com/office/drawing/2010/main" val="0"/>
              </a:ext>
            </a:extLst>
          </a:blip>
          <a:srcRect b="1379"/>
          <a:stretch>
            <a:fillRect/>
          </a:stretch>
        </p:blipFill>
        <p:spPr bwMode="auto">
          <a:xfrm>
            <a:off x="1275854" y="1197823"/>
            <a:ext cx="2524125" cy="2009775"/>
          </a:xfrm>
          <a:prstGeom prst="rect">
            <a:avLst/>
          </a:prstGeom>
          <a:noFill/>
          <a:extLst>
            <a:ext uri="{909E8E84-426E-40DD-AFC4-6F175D3DCCD1}">
              <a14:hiddenFill xmlns:a14="http://schemas.microsoft.com/office/drawing/2010/main">
                <a:solidFill>
                  <a:srgbClr val="FFFFFF"/>
                </a:solidFill>
              </a14:hiddenFill>
            </a:ext>
          </a:extLst>
        </p:spPr>
      </p:pic>
      <p:pic>
        <p:nvPicPr>
          <p:cNvPr id="4117" name="图片 71" descr="11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891" y="1183543"/>
            <a:ext cx="2505075" cy="2009775"/>
          </a:xfrm>
          <a:prstGeom prst="rect">
            <a:avLst/>
          </a:prstGeom>
          <a:noFill/>
          <a:extLst>
            <a:ext uri="{909E8E84-426E-40DD-AFC4-6F175D3DCCD1}">
              <a14:hiddenFill xmlns:a14="http://schemas.microsoft.com/office/drawing/2010/main">
                <a:solidFill>
                  <a:srgbClr val="FFFFFF"/>
                </a:solidFill>
              </a14:hiddenFill>
            </a:ext>
          </a:extLst>
        </p:spPr>
      </p:pic>
      <p:pic>
        <p:nvPicPr>
          <p:cNvPr id="4114" name="图片 9"/>
          <p:cNvPicPr>
            <a:picLocks noChangeAspect="1" noChangeArrowheads="1"/>
          </p:cNvPicPr>
          <p:nvPr/>
        </p:nvPicPr>
        <p:blipFill>
          <a:blip r:embed="rId4">
            <a:extLst>
              <a:ext uri="{28A0092B-C50C-407E-A947-70E740481C1C}">
                <a14:useLocalDpi xmlns:a14="http://schemas.microsoft.com/office/drawing/2010/main" val="0"/>
              </a:ext>
            </a:extLst>
          </a:blip>
          <a:srcRect b="26260"/>
          <a:stretch>
            <a:fillRect/>
          </a:stretch>
        </p:blipFill>
        <p:spPr bwMode="auto">
          <a:xfrm>
            <a:off x="2195735" y="4020549"/>
            <a:ext cx="3384376" cy="104134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0"/>
          <p:cNvSpPr>
            <a:spLocks noChangeArrowheads="1"/>
          </p:cNvSpPr>
          <p:nvPr/>
        </p:nvSpPr>
        <p:spPr bwMode="auto">
          <a:xfrm>
            <a:off x="65524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ndParaRPr>
          </a:p>
        </p:txBody>
      </p:sp>
      <p:sp>
        <p:nvSpPr>
          <p:cNvPr id="22" name="Rectangle 34"/>
          <p:cNvSpPr>
            <a:spLocks noChangeArrowheads="1"/>
          </p:cNvSpPr>
          <p:nvPr/>
        </p:nvSpPr>
        <p:spPr bwMode="auto">
          <a:xfrm>
            <a:off x="655240" y="741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矩形 2"/>
          <p:cNvSpPr/>
          <p:nvPr/>
        </p:nvSpPr>
        <p:spPr>
          <a:xfrm>
            <a:off x="7102544" y="2279524"/>
            <a:ext cx="1912061" cy="1131079"/>
          </a:xfrm>
          <a:prstGeom prst="rect">
            <a:avLst/>
          </a:prstGeom>
        </p:spPr>
        <p:txBody>
          <a:bodyPr wrap="square">
            <a:spAutoFit/>
          </a:bodyPr>
          <a:lstStyle/>
          <a:p>
            <a:pPr algn="just">
              <a:lnSpc>
                <a:spcPct val="150000"/>
              </a:lnSpc>
              <a:spcAft>
                <a:spcPts val="0"/>
              </a:spcAft>
            </a:pPr>
            <a:r>
              <a:rPr lang="zh-CN" altLang="en-US" sz="900" b="1" kern="100" dirty="0" smtClean="0">
                <a:latin typeface="微软雅黑" panose="020B0503020204020204" pitchFamily="34" charset="-122"/>
                <a:ea typeface="微软雅黑" panose="020B0503020204020204" pitchFamily="34" charset="-122"/>
                <a:cs typeface="Times New Roman" panose="02020603050405020304" pitchFamily="18" charset="0"/>
              </a:rPr>
              <a:t>远程互动</a:t>
            </a:r>
            <a:r>
              <a:rPr lang="zh-CN"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rPr>
              <a:t>包含</a:t>
            </a:r>
            <a:r>
              <a:rPr lang="zh-CN" altLang="zh-CN" sz="900" b="1" kern="100" dirty="0">
                <a:latin typeface="微软雅黑" panose="020B0503020204020204" pitchFamily="34" charset="-122"/>
                <a:ea typeface="微软雅黑" panose="020B0503020204020204" pitchFamily="34" charset="-122"/>
                <a:cs typeface="Times New Roman" panose="02020603050405020304" pitchFamily="18" charset="0"/>
              </a:rPr>
              <a:t>了语音、文件、书写、操作等</a:t>
            </a:r>
            <a:r>
              <a:rPr lang="zh-CN"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rPr>
              <a:t>实时</a:t>
            </a:r>
            <a:r>
              <a:rPr lang="zh-CN" altLang="en-US" sz="900" b="1" kern="100" dirty="0" smtClean="0">
                <a:latin typeface="微软雅黑" panose="020B0503020204020204" pitchFamily="34" charset="-122"/>
                <a:ea typeface="微软雅黑" panose="020B0503020204020204" pitchFamily="34" charset="-122"/>
                <a:cs typeface="Times New Roman" panose="02020603050405020304" pitchFamily="18" charset="0"/>
              </a:rPr>
              <a:t>互动</a:t>
            </a:r>
            <a:r>
              <a:rPr lang="zh-CN"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900" b="1" kern="100" dirty="0">
                <a:latin typeface="微软雅黑" panose="020B0503020204020204" pitchFamily="34" charset="-122"/>
                <a:ea typeface="微软雅黑" panose="020B0503020204020204" pitchFamily="34" charset="-122"/>
                <a:cs typeface="Times New Roman" panose="02020603050405020304" pitchFamily="18" charset="0"/>
              </a:rPr>
              <a:t>在互动过程中，</a:t>
            </a:r>
            <a:r>
              <a:rPr lang="zh-CN"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rPr>
              <a:t>支持多</a:t>
            </a:r>
            <a:r>
              <a:rPr lang="zh-CN" altLang="zh-CN" sz="900" b="1" kern="100" dirty="0">
                <a:latin typeface="微软雅黑" panose="020B0503020204020204" pitchFamily="34" charset="-122"/>
                <a:ea typeface="微软雅黑" panose="020B0503020204020204" pitchFamily="34" charset="-122"/>
                <a:cs typeface="Times New Roman" panose="02020603050405020304" pitchFamily="18" charset="0"/>
              </a:rPr>
              <a:t>人同时操作软件，成员的语音、书写、文件都会同步到其他成员的画面上。</a:t>
            </a:r>
            <a:endParaRPr lang="zh-CN" altLang="en-US" sz="900" b="1" dirty="0">
              <a:latin typeface="微软雅黑" panose="020B0503020204020204" pitchFamily="34" charset="-122"/>
              <a:ea typeface="微软雅黑" panose="020B0503020204020204" pitchFamily="34" charset="-122"/>
            </a:endParaRPr>
          </a:p>
        </p:txBody>
      </p:sp>
      <p:pic>
        <p:nvPicPr>
          <p:cNvPr id="1027" name="图片 79" descr="icon_Interaction_nor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5" y="631683"/>
            <a:ext cx="247650" cy="2476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图片 81" descr="icon_Participate-in-intera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664932"/>
            <a:ext cx="4857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82"/>
          <p:cNvPicPr>
            <a:picLocks noChangeAspect="1" noChangeArrowheads="1"/>
          </p:cNvPicPr>
          <p:nvPr/>
        </p:nvPicPr>
        <p:blipFill>
          <a:blip r:embed="rId7">
            <a:extLst>
              <a:ext uri="{28A0092B-C50C-407E-A947-70E740481C1C}">
                <a14:useLocalDpi xmlns:a14="http://schemas.microsoft.com/office/drawing/2010/main" val="0"/>
              </a:ext>
            </a:extLst>
          </a:blip>
          <a:srcRect l="6058" r="5418"/>
          <a:stretch>
            <a:fillRect/>
          </a:stretch>
        </p:blipFill>
        <p:spPr bwMode="auto">
          <a:xfrm>
            <a:off x="1745001" y="884887"/>
            <a:ext cx="247650" cy="2476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图片 83" descr="icon_Interaction_nor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7881" y="3410603"/>
            <a:ext cx="247650" cy="2476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图片 26" descr="icon_Create-interac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4240" y="3439178"/>
            <a:ext cx="333375" cy="21907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4"/>
          <p:cNvSpPr>
            <a:spLocks noChangeArrowheads="1"/>
          </p:cNvSpPr>
          <p:nvPr/>
        </p:nvSpPr>
        <p:spPr bwMode="auto">
          <a:xfrm>
            <a:off x="588195" y="560842"/>
            <a:ext cx="65474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33232"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pPr>
            <a:r>
              <a:rPr lang="zh-CN" altLang="en-US" sz="12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发起互动：</a:t>
            </a: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点击</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b="1" dirty="0">
                <a:latin typeface="微软雅黑" panose="020B0503020204020204" pitchFamily="34" charset="-122"/>
                <a:ea typeface="微软雅黑" panose="020B0503020204020204" pitchFamily="34" charset="-122"/>
                <a:cs typeface="Times New Roman" panose="02020603050405020304" pitchFamily="18" charset="0"/>
              </a:rPr>
              <a:t>互动）</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b="1" dirty="0">
                <a:latin typeface="微软雅黑" panose="020B0503020204020204" pitchFamily="34" charset="-122"/>
                <a:ea typeface="微软雅黑" panose="020B0503020204020204" pitchFamily="34" charset="-122"/>
                <a:cs typeface="Times New Roman" panose="02020603050405020304" pitchFamily="18" charset="0"/>
              </a:rPr>
              <a:t>创建互动）</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创建</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加密互动</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普通互动</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endParaRPr>
          </a:p>
          <a:p>
            <a:pPr lvl="0">
              <a:lnSpc>
                <a:spcPct val="150000"/>
              </a:lnSpc>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（可点击      </a:t>
            </a: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发现</a:t>
            </a:r>
            <a:r>
              <a:rPr lang="zh-CN" altLang="zh-CN" sz="1200" b="1" dirty="0">
                <a:latin typeface="微软雅黑" panose="020B0503020204020204" pitchFamily="34" charset="-122"/>
                <a:ea typeface="微软雅黑" panose="020B0503020204020204" pitchFamily="34" charset="-122"/>
                <a:cs typeface="Times New Roman" panose="02020603050405020304" pitchFamily="18" charset="0"/>
              </a:rPr>
              <a:t>附近的人，邀请对方加入</a:t>
            </a: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互动</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Rectangle 4"/>
          <p:cNvSpPr>
            <a:spLocks noChangeArrowheads="1"/>
          </p:cNvSpPr>
          <p:nvPr/>
        </p:nvSpPr>
        <p:spPr bwMode="auto">
          <a:xfrm>
            <a:off x="639820" y="3338171"/>
            <a:ext cx="62803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3232"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pPr>
            <a:r>
              <a:rPr lang="zh-CN" altLang="en-US" sz="12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加入互动：</a:t>
            </a: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点击</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b="1" dirty="0">
                <a:latin typeface="微软雅黑" panose="020B0503020204020204" pitchFamily="34" charset="-122"/>
                <a:ea typeface="微软雅黑" panose="020B0503020204020204" pitchFamily="34" charset="-122"/>
                <a:cs typeface="Times New Roman" panose="02020603050405020304" pitchFamily="18" charset="0"/>
              </a:rPr>
              <a:t>互动）</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b="1" dirty="0">
                <a:latin typeface="微软雅黑" panose="020B0503020204020204" pitchFamily="34" charset="-122"/>
                <a:ea typeface="微软雅黑" panose="020B0503020204020204" pitchFamily="34" charset="-122"/>
                <a:cs typeface="Times New Roman" panose="02020603050405020304" pitchFamily="18" charset="0"/>
              </a:rPr>
              <a:t>加入互动） </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输入互动</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ID</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或点击下方附近的</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互动。（</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成员主动加入加密互动需要输入三位数的密码</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2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7102543" y="2279524"/>
            <a:ext cx="1912061" cy="112612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9"/>
          <a:stretch>
            <a:fillRect/>
          </a:stretch>
        </p:blipFill>
        <p:spPr>
          <a:xfrm>
            <a:off x="124745" y="1980332"/>
            <a:ext cx="990871" cy="643197"/>
          </a:xfrm>
          <a:prstGeom prst="rect">
            <a:avLst/>
          </a:prstGeom>
        </p:spPr>
      </p:pic>
      <p:sp>
        <p:nvSpPr>
          <p:cNvPr id="19" name="文本框 18"/>
          <p:cNvSpPr txBox="1"/>
          <p:nvPr/>
        </p:nvSpPr>
        <p:spPr>
          <a:xfrm>
            <a:off x="449840" y="2126927"/>
            <a:ext cx="276710" cy="288000"/>
          </a:xfrm>
          <a:prstGeom prst="rect">
            <a:avLst/>
          </a:prstGeom>
          <a:noFill/>
          <a:ln w="19050">
            <a:solidFill>
              <a:srgbClr val="FF0000"/>
            </a:solidFill>
            <a:prstDash val="dash"/>
          </a:ln>
        </p:spPr>
        <p:txBody>
          <a:bodyPr wrap="square" rtlCol="0">
            <a:spAutoFit/>
          </a:bodyPr>
          <a:lstStyle/>
          <a:p>
            <a:r>
              <a:rPr lang="en-US" altLang="zh-CN"/>
              <a:t>          </a:t>
            </a:r>
          </a:p>
        </p:txBody>
      </p:sp>
    </p:spTree>
  </p:cSld>
  <p:clrMapOvr>
    <a:masterClrMapping/>
  </p:clrMapOvr>
  <p:transition spd="slow" advTm="2171">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6144111" y="1499732"/>
            <a:ext cx="770047" cy="684785"/>
          </a:xfrm>
          <a:prstGeom prst="rect">
            <a:avLst/>
          </a:prstGeom>
          <a:noFill/>
        </p:spPr>
        <p:txBody>
          <a:bodyPr wrap="none" lIns="68562" tIns="34281" rIns="68562" bIns="34281" rtlCol="0">
            <a:spAutoFit/>
          </a:bodyPr>
          <a:lstStyle/>
          <a:p>
            <a:pPr algn="r"/>
            <a:r>
              <a:rPr lang="en-US" altLang="zh-CN" sz="4000" b="1" dirty="0" smtClean="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 name="文本占位符 3"/>
          <p:cNvSpPr txBox="1"/>
          <p:nvPr/>
        </p:nvSpPr>
        <p:spPr>
          <a:xfrm>
            <a:off x="4337734" y="1995686"/>
            <a:ext cx="4382805"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endParaRPr lang="en-US" altLang="zh-CN" sz="3600" dirty="0">
              <a:solidFill>
                <a:schemeClr val="bg1"/>
              </a:solidFill>
              <a:latin typeface="微软雅黑" panose="020B0503020204020204" pitchFamily="34" charset="-122"/>
              <a:ea typeface="微软雅黑" panose="020B0503020204020204" pitchFamily="34" charset="-122"/>
            </a:endParaRPr>
          </a:p>
          <a:p>
            <a:pPr algn="ctr"/>
            <a:r>
              <a:rPr lang="zh-CN" altLang="en-US" sz="3600" dirty="0" smtClean="0">
                <a:solidFill>
                  <a:schemeClr val="bg1"/>
                </a:solidFill>
                <a:latin typeface="微软雅黑" panose="020B0503020204020204" pitchFamily="34" charset="-122"/>
                <a:ea typeface="微软雅黑" panose="020B0503020204020204" pitchFamily="34" charset="-122"/>
              </a:rPr>
              <a:t>注意事项</a:t>
            </a:r>
            <a:endParaRPr lang="zh-CN" altLang="en-US" sz="3600" dirty="0">
              <a:solidFill>
                <a:schemeClr val="bg1"/>
              </a:solidFill>
              <a:ea typeface="微软雅黑" panose="020B0503020204020204" pitchFamily="34" charset="-122"/>
            </a:endParaRPr>
          </a:p>
        </p:txBody>
      </p:sp>
      <p:sp>
        <p:nvSpPr>
          <p:cNvPr id="4" name="矩形 3"/>
          <p:cNvSpPr/>
          <p:nvPr/>
        </p:nvSpPr>
        <p:spPr>
          <a:xfrm flipV="1">
            <a:off x="4463508" y="2172903"/>
            <a:ext cx="4131255" cy="45719"/>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35692"/>
            <a:ext cx="3528392" cy="3528392"/>
          </a:xfrm>
          <a:prstGeom prst="rect">
            <a:avLst/>
          </a:prstGeom>
        </p:spPr>
      </p:pic>
      <p:grpSp>
        <p:nvGrpSpPr>
          <p:cNvPr id="8" name="组合 7"/>
          <p:cNvGrpSpPr/>
          <p:nvPr/>
        </p:nvGrpSpPr>
        <p:grpSpPr>
          <a:xfrm>
            <a:off x="107504" y="105504"/>
            <a:ext cx="4039066" cy="460375"/>
            <a:chOff x="1945809" y="4184650"/>
            <a:chExt cx="4039066" cy="460375"/>
          </a:xfrm>
        </p:grpSpPr>
        <p:sp>
          <p:nvSpPr>
            <p:cNvPr id="9" name="椭圆 8"/>
            <p:cNvSpPr/>
            <p:nvPr/>
          </p:nvSpPr>
          <p:spPr>
            <a:xfrm>
              <a:off x="1945809" y="4206614"/>
              <a:ext cx="396003" cy="396003"/>
            </a:xfrm>
            <a:prstGeom prst="ellipse">
              <a:avLst/>
            </a:prstGeom>
            <a:solidFill>
              <a:srgbClr val="3AADA6"/>
            </a:soli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5</a:t>
              </a:r>
              <a:endParaRPr lang="zh-CN" altLang="en-US" sz="2400" b="1"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57"/>
            <p:cNvSpPr txBox="1"/>
            <p:nvPr/>
          </p:nvSpPr>
          <p:spPr>
            <a:xfrm>
              <a:off x="2354580" y="4184650"/>
              <a:ext cx="3630295" cy="460375"/>
            </a:xfrm>
            <a:prstGeom prst="rect">
              <a:avLst/>
            </a:prstGeom>
            <a:noFill/>
          </p:spPr>
          <p:txBody>
            <a:bodyPr wrap="square" rtlCol="0">
              <a:spAutoFit/>
            </a:bodyPr>
            <a:lstStyle/>
            <a:p>
              <a:pPr algn="l"/>
              <a:r>
                <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rPr>
                <a:t>注意事项及其它功能附录</a:t>
              </a:r>
            </a:p>
          </p:txBody>
        </p:sp>
      </p:grpSp>
      <p:sp>
        <p:nvSpPr>
          <p:cNvPr id="5" name="矩形 4"/>
          <p:cNvSpPr/>
          <p:nvPr/>
        </p:nvSpPr>
        <p:spPr>
          <a:xfrm>
            <a:off x="3563888" y="2986921"/>
            <a:ext cx="5616624" cy="2031325"/>
          </a:xfrm>
          <a:prstGeom prst="rect">
            <a:avLst/>
          </a:prstGeom>
        </p:spPr>
        <p:txBody>
          <a:bodyPr wrap="square">
            <a:spAutoFit/>
          </a:bodyPr>
          <a:lstStyle/>
          <a:p>
            <a:pPr marL="342900" indent="-342900" algn="just">
              <a:lnSpc>
                <a:spcPct val="150000"/>
              </a:lnSpc>
              <a:buFont typeface="+mj-ea"/>
              <a:buAutoNum type="circleNumDbPlain"/>
            </a:pP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开关机过程中均不需要对投影仪做任何操作；</a:t>
            </a:r>
          </a:p>
          <a:p>
            <a:pPr marL="342900" lvl="0" indent="-342900" algn="just">
              <a:lnSpc>
                <a:spcPct val="150000"/>
              </a:lnSpc>
              <a:spcAft>
                <a:spcPts val="0"/>
              </a:spcAft>
              <a:buFont typeface="+mj-ea"/>
              <a:buAutoNum type="circleNumDbPlain"/>
            </a:pP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使用白板</a:t>
            </a: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一体</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机</a:t>
            </a: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书写</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时，请使用</a:t>
            </a: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专用</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白板</a:t>
            </a: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笔，请勿使用其他水笔或油性笔；</a:t>
            </a:r>
          </a:p>
          <a:p>
            <a:pPr marL="342900" lvl="0" indent="-342900" algn="just">
              <a:lnSpc>
                <a:spcPct val="150000"/>
              </a:lnSpc>
              <a:spcAft>
                <a:spcPts val="0"/>
              </a:spcAft>
              <a:buFont typeface="+mj-ea"/>
              <a:buAutoNum type="circleNumDbPlain"/>
            </a:pP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使用智能黑板书写时，请使用设备配置的水性笔或学校购买的水性笔，请勿使用油性笔进行书写；</a:t>
            </a:r>
          </a:p>
          <a:p>
            <a:pPr marL="342900" lvl="0" indent="-342900" algn="just">
              <a:lnSpc>
                <a:spcPct val="150000"/>
              </a:lnSpc>
              <a:spcAft>
                <a:spcPts val="0"/>
              </a:spcAft>
              <a:buFont typeface="+mj-ea"/>
              <a:buAutoNum type="circleNumDbPlain"/>
            </a:pP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杜绝</a:t>
            </a: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滴水湿抹布擦拭清洁设备板面，以免造成设备短路损坏</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请</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使用板擦</a:t>
            </a: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进行擦除</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，初次使用板擦</a:t>
            </a: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时</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用少量水沾湿</a:t>
            </a: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板擦表面以达到良好的擦除</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效果</a:t>
            </a:r>
            <a:r>
              <a:rPr lang="en-US"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p>
          <a:p>
            <a:pPr marL="342900" lvl="0" indent="-342900" algn="just">
              <a:lnSpc>
                <a:spcPct val="150000"/>
              </a:lnSpc>
              <a:spcAft>
                <a:spcPts val="0"/>
              </a:spcAft>
              <a:buFont typeface="+mj-ea"/>
              <a:buAutoNum type="circleNumDbPlain"/>
            </a:pP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只有设备正常关机之后才能切断电源，否则容易损坏系统</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0">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1"/>
          <p:cNvSpPr txBox="1"/>
          <p:nvPr/>
        </p:nvSpPr>
        <p:spPr>
          <a:xfrm>
            <a:off x="6144111" y="86765"/>
            <a:ext cx="770047" cy="684785"/>
          </a:xfrm>
          <a:prstGeom prst="rect">
            <a:avLst/>
          </a:prstGeom>
          <a:noFill/>
        </p:spPr>
        <p:txBody>
          <a:bodyPr wrap="none" lIns="68562" tIns="34281" rIns="68562" bIns="34281" rtlCol="0">
            <a:spAutoFit/>
          </a:bodyPr>
          <a:lstStyle/>
          <a:p>
            <a:pPr algn="r"/>
            <a:r>
              <a:rPr lang="en-US" altLang="zh-CN" sz="4000" b="1" dirty="0" smtClean="0">
                <a:latin typeface="微软雅黑" panose="020B0503020204020204" pitchFamily="34" charset="-122"/>
                <a:ea typeface="微软雅黑" panose="020B0503020204020204" pitchFamily="34" charset="-122"/>
              </a:rPr>
              <a:t>02</a:t>
            </a:r>
            <a:endParaRPr lang="zh-CN" altLang="en-US" sz="4000" b="1" dirty="0">
              <a:latin typeface="微软雅黑" panose="020B0503020204020204" pitchFamily="34" charset="-122"/>
              <a:ea typeface="微软雅黑" panose="020B0503020204020204" pitchFamily="34" charset="-122"/>
            </a:endParaRPr>
          </a:p>
        </p:txBody>
      </p:sp>
      <p:sp>
        <p:nvSpPr>
          <p:cNvPr id="14" name="文本占位符 3"/>
          <p:cNvSpPr txBox="1"/>
          <p:nvPr/>
        </p:nvSpPr>
        <p:spPr>
          <a:xfrm>
            <a:off x="4337538" y="260143"/>
            <a:ext cx="4382805" cy="944206"/>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endParaRPr lang="en-US" altLang="zh-CN" sz="3600" dirty="0">
              <a:solidFill>
                <a:schemeClr val="tx1"/>
              </a:solidFill>
              <a:latin typeface="微软雅黑" panose="020B0503020204020204" pitchFamily="34" charset="-122"/>
              <a:ea typeface="微软雅黑" panose="020B0503020204020204" pitchFamily="34" charset="-122"/>
            </a:endParaRPr>
          </a:p>
          <a:p>
            <a:pPr algn="ctr"/>
            <a:r>
              <a:rPr lang="zh-CN" altLang="en-US" sz="3600" dirty="0" smtClean="0">
                <a:solidFill>
                  <a:schemeClr val="tx1"/>
                </a:solidFill>
                <a:latin typeface="微软雅黑" panose="020B0503020204020204" pitchFamily="34" charset="-122"/>
                <a:ea typeface="微软雅黑" panose="020B0503020204020204" pitchFamily="34" charset="-122"/>
              </a:rPr>
              <a:t>常见问题</a:t>
            </a:r>
            <a:endParaRPr lang="zh-CN" altLang="en-US" sz="3600" dirty="0">
              <a:solidFill>
                <a:schemeClr val="tx1"/>
              </a:solidFill>
              <a:ea typeface="微软雅黑" panose="020B0503020204020204" pitchFamily="34" charset="-122"/>
            </a:endParaRPr>
          </a:p>
        </p:txBody>
      </p:sp>
      <p:sp>
        <p:nvSpPr>
          <p:cNvPr id="18" name="矩形 17"/>
          <p:cNvSpPr/>
          <p:nvPr/>
        </p:nvSpPr>
        <p:spPr>
          <a:xfrm flipV="1">
            <a:off x="4463314" y="709387"/>
            <a:ext cx="4131255" cy="45719"/>
          </a:xfrm>
          <a:prstGeom prst="rect">
            <a:avLst/>
          </a:prstGeom>
          <a:solidFill>
            <a:srgbClr val="00518E"/>
          </a:solidFill>
          <a:ln>
            <a:solidFill>
              <a:schemeClr val="accent1"/>
            </a:solid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solidFill>
                <a:schemeClr val="tx1"/>
              </a:solidFill>
            </a:endParaRPr>
          </a:p>
        </p:txBody>
      </p:sp>
      <p:sp>
        <p:nvSpPr>
          <p:cNvPr id="19" name="矩形 18"/>
          <p:cNvSpPr/>
          <p:nvPr/>
        </p:nvSpPr>
        <p:spPr>
          <a:xfrm>
            <a:off x="3606369" y="1289159"/>
            <a:ext cx="5437112" cy="2030095"/>
          </a:xfrm>
          <a:prstGeom prst="rect">
            <a:avLst/>
          </a:prstGeom>
        </p:spPr>
        <p:txBody>
          <a:bodyPr wrap="square">
            <a:spAutoFit/>
          </a:bodyPr>
          <a:lstStyle/>
          <a:p>
            <a:pPr marL="342900" indent="-342900" algn="just">
              <a:lnSpc>
                <a:spcPct val="150000"/>
              </a:lnSpc>
              <a:buFont typeface="+mj-ea"/>
              <a:buAutoNum type="circleNumDbPlain"/>
            </a:pPr>
            <a:r>
              <a:rPr lang="zh-CN" altLang="en-US" sz="12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触控不准</a:t>
            </a: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：检查投影仪位置是否发生偏移；利用校正软件重新校准</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gn="just">
              <a:lnSpc>
                <a:spcPct val="150000"/>
              </a:lnSpc>
              <a:spcAft>
                <a:spcPts val="0"/>
              </a:spcAft>
              <a:buFont typeface="+mj-ea"/>
              <a:buAutoNum type="circleNumDbPlain"/>
            </a:pPr>
            <a:r>
              <a:rPr lang="zh-CN" altLang="en-US" sz="12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电脑蓝屏</a:t>
            </a: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：丢失信号源，检查投影仪</a:t>
            </a:r>
            <a:r>
              <a:rPr lang="en-US"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HDMI</a:t>
            </a: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线是否发生松动</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gn="just">
              <a:lnSpc>
                <a:spcPct val="150000"/>
              </a:lnSpc>
              <a:spcAft>
                <a:spcPts val="0"/>
              </a:spcAft>
              <a:buFont typeface="+mj-ea"/>
              <a:buAutoNum type="circleNumDbPlain"/>
            </a:pPr>
            <a:r>
              <a:rPr lang="zh-CN" altLang="en-US" sz="12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非正常关机，开机电脑系统自动修复</a:t>
            </a: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：首先手动开启投影仪，接下来开启云智能一体机，界面出现两个选项（启动修复</a:t>
            </a:r>
            <a:r>
              <a:rPr lang="en-US"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正常启动），此时需要外接键盘，选择正常启动即可恢复正常</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algn="just">
              <a:lnSpc>
                <a:spcPct val="150000"/>
              </a:lnSpc>
              <a:spcAft>
                <a:spcPts val="0"/>
              </a:spcAft>
              <a:buFont typeface="+mj-ea"/>
              <a:buAutoNum type="circleNumDbPlain"/>
            </a:pPr>
            <a:r>
              <a:rPr lang="zh-CN" altLang="en-US" sz="12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触控异常</a:t>
            </a: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：智能手势操作时，如果手掌擦除功能被识别为画线操作，此时需到屏幕设置里检查</a:t>
            </a:r>
            <a:r>
              <a:rPr lang="zh-CN" altLang="en-US" sz="1200" b="1" kern="100" dirty="0">
                <a:latin typeface="微软雅黑" panose="020B0503020204020204" pitchFamily="34" charset="-122"/>
                <a:ea typeface="微软雅黑" panose="020B0503020204020204" pitchFamily="34" charset="-122"/>
                <a:cs typeface="Times New Roman" panose="02020603050405020304" pitchFamily="18" charset="0"/>
              </a:rPr>
              <a:t>是否</a:t>
            </a: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选择了屏幕大小对应的尺寸。</a:t>
            </a:r>
            <a:endPar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2" name="直接箭头连接符 21"/>
          <p:cNvCxnSpPr/>
          <p:nvPr/>
        </p:nvCxnSpPr>
        <p:spPr>
          <a:xfrm flipV="1">
            <a:off x="2378075" y="1563370"/>
            <a:ext cx="1257935" cy="13970"/>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107504" y="105504"/>
            <a:ext cx="4039066" cy="460375"/>
            <a:chOff x="1945809" y="4184650"/>
            <a:chExt cx="4039066" cy="460375"/>
          </a:xfrm>
        </p:grpSpPr>
        <p:sp>
          <p:nvSpPr>
            <p:cNvPr id="25" name="椭圆 24"/>
            <p:cNvSpPr/>
            <p:nvPr/>
          </p:nvSpPr>
          <p:spPr>
            <a:xfrm>
              <a:off x="1945809" y="4206614"/>
              <a:ext cx="396003" cy="396003"/>
            </a:xfrm>
            <a:prstGeom prst="ellipse">
              <a:avLst/>
            </a:prstGeom>
            <a:solidFill>
              <a:srgbClr val="3AADA6"/>
            </a:soli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5</a:t>
              </a:r>
              <a:endParaRPr lang="zh-CN" altLang="en-US" sz="2400" b="1"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TextBox 57"/>
            <p:cNvSpPr txBox="1"/>
            <p:nvPr/>
          </p:nvSpPr>
          <p:spPr>
            <a:xfrm>
              <a:off x="2354580" y="4184650"/>
              <a:ext cx="3630295" cy="460375"/>
            </a:xfrm>
            <a:prstGeom prst="rect">
              <a:avLst/>
            </a:prstGeom>
            <a:noFill/>
          </p:spPr>
          <p:txBody>
            <a:bodyPr wrap="square" rtlCol="0">
              <a:spAutoFit/>
            </a:bodyPr>
            <a:lstStyle/>
            <a:p>
              <a:pPr algn="l"/>
              <a:r>
                <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rPr>
                <a:t>注意事项及其它功能附录</a:t>
              </a:r>
            </a:p>
          </p:txBody>
        </p:sp>
      </p:grpSp>
      <p:pic>
        <p:nvPicPr>
          <p:cNvPr id="4" name="图片 3"/>
          <p:cNvPicPr>
            <a:picLocks noChangeAspect="1"/>
          </p:cNvPicPr>
          <p:nvPr/>
        </p:nvPicPr>
        <p:blipFill>
          <a:blip r:embed="rId2"/>
          <a:stretch>
            <a:fillRect/>
          </a:stretch>
        </p:blipFill>
        <p:spPr>
          <a:xfrm>
            <a:off x="297180" y="2519045"/>
            <a:ext cx="2962275" cy="979805"/>
          </a:xfrm>
          <a:prstGeom prst="rect">
            <a:avLst/>
          </a:prstGeom>
        </p:spPr>
      </p:pic>
      <p:sp>
        <p:nvSpPr>
          <p:cNvPr id="8" name="文本框 7"/>
          <p:cNvSpPr txBox="1"/>
          <p:nvPr/>
        </p:nvSpPr>
        <p:spPr>
          <a:xfrm>
            <a:off x="516255" y="920750"/>
            <a:ext cx="2644140" cy="368300"/>
          </a:xfrm>
          <a:prstGeom prst="rect">
            <a:avLst/>
          </a:prstGeom>
          <a:noFill/>
        </p:spPr>
        <p:txBody>
          <a:bodyPr wrap="square" rtlCol="0">
            <a:spAutoFit/>
          </a:bodyPr>
          <a:lstStyle/>
          <a:p>
            <a:r>
              <a:rPr lang="zh-CN" altLang="en-US"/>
              <a:t>点击此软件进行定位。</a:t>
            </a:r>
          </a:p>
        </p:txBody>
      </p:sp>
      <p:pic>
        <p:nvPicPr>
          <p:cNvPr id="10" name="图片 9"/>
          <p:cNvPicPr>
            <a:picLocks noChangeAspect="1"/>
          </p:cNvPicPr>
          <p:nvPr/>
        </p:nvPicPr>
        <p:blipFill>
          <a:blip r:embed="rId3"/>
          <a:stretch>
            <a:fillRect/>
          </a:stretch>
        </p:blipFill>
        <p:spPr>
          <a:xfrm>
            <a:off x="1425575" y="1289050"/>
            <a:ext cx="952500" cy="914400"/>
          </a:xfrm>
          <a:prstGeom prst="rect">
            <a:avLst/>
          </a:prstGeom>
        </p:spPr>
      </p:pic>
      <p:cxnSp>
        <p:nvCxnSpPr>
          <p:cNvPr id="11" name="直接箭头连接符 10"/>
          <p:cNvCxnSpPr/>
          <p:nvPr/>
        </p:nvCxnSpPr>
        <p:spPr>
          <a:xfrm flipV="1">
            <a:off x="2915920" y="2978150"/>
            <a:ext cx="884555" cy="745490"/>
          </a:xfrm>
          <a:prstGeom prst="straightConnector1">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217">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115616" y="555526"/>
            <a:ext cx="1872208" cy="661947"/>
            <a:chOff x="1115616" y="555526"/>
            <a:chExt cx="1872208" cy="661947"/>
          </a:xfrm>
        </p:grpSpPr>
        <p:sp>
          <p:nvSpPr>
            <p:cNvPr id="4" name="平行四边形 3"/>
            <p:cNvSpPr/>
            <p:nvPr/>
          </p:nvSpPr>
          <p:spPr>
            <a:xfrm>
              <a:off x="1233516" y="641409"/>
              <a:ext cx="1728192" cy="576064"/>
            </a:xfrm>
            <a:prstGeom prst="parallelogram">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187624" y="555526"/>
              <a:ext cx="1728192" cy="576064"/>
            </a:xfrm>
            <a:prstGeom prst="parallelogram">
              <a:avLst/>
            </a:prstGeom>
            <a:solidFill>
              <a:srgbClr val="3AA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568003"/>
              <a:ext cx="1872208" cy="52197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触控校正</a:t>
              </a:r>
            </a:p>
          </p:txBody>
        </p:sp>
      </p:grpSp>
      <p:sp>
        <p:nvSpPr>
          <p:cNvPr id="7" name="矩形 6"/>
          <p:cNvSpPr/>
          <p:nvPr/>
        </p:nvSpPr>
        <p:spPr>
          <a:xfrm>
            <a:off x="219228" y="1286639"/>
            <a:ext cx="3395345" cy="276999"/>
          </a:xfrm>
          <a:prstGeom prst="rect">
            <a:avLst/>
          </a:prstGeom>
        </p:spPr>
        <p:txBody>
          <a:bodyPr wrap="square">
            <a:spAutoFit/>
          </a:bodyPr>
          <a:lstStyle/>
          <a:p>
            <a:pPr lvl="0" algn="just">
              <a:lnSpc>
                <a:spcPct val="100000"/>
              </a:lnSpc>
              <a:spcAft>
                <a:spcPts val="0"/>
              </a:spcAft>
            </a:pP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直接解压校正软件即可进入校正界面</a:t>
            </a:r>
            <a:endParaRPr lang="zh-CN"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文本框 19"/>
          <p:cNvSpPr txBox="1"/>
          <p:nvPr/>
        </p:nvSpPr>
        <p:spPr>
          <a:xfrm>
            <a:off x="215077" y="2261437"/>
            <a:ext cx="3132787" cy="276999"/>
          </a:xfrm>
          <a:prstGeom prst="rect">
            <a:avLst/>
          </a:prstGeom>
          <a:noFill/>
        </p:spPr>
        <p:txBody>
          <a:bodyPr wrap="square" rtlCol="0" anchor="t">
            <a:spAutoFit/>
          </a:bodyPr>
          <a:lstStyle/>
          <a:p>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sym typeface="+mn-ea"/>
              </a:rPr>
              <a:t>3</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sym typeface="+mn-ea"/>
              </a:rPr>
              <a:t>）按照箭头指示依次点击</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sym typeface="+mn-ea"/>
              </a:rPr>
              <a:t>9</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sym typeface="+mn-ea"/>
              </a:rPr>
              <a:t>个校正点</a:t>
            </a:r>
            <a:endParaRPr lang="zh-CN" altLang="en-US" sz="1200" dirty="0"/>
          </a:p>
        </p:txBody>
      </p:sp>
      <p:sp>
        <p:nvSpPr>
          <p:cNvPr id="24" name="文本框 23"/>
          <p:cNvSpPr txBox="1"/>
          <p:nvPr/>
        </p:nvSpPr>
        <p:spPr>
          <a:xfrm>
            <a:off x="3369310" y="567690"/>
            <a:ext cx="5267325" cy="645160"/>
          </a:xfrm>
          <a:prstGeom prst="rect">
            <a:avLst/>
          </a:prstGeom>
          <a:noFill/>
        </p:spPr>
        <p:txBody>
          <a:bodyPr wrap="square" rtlCol="0" anchor="t">
            <a:spAutoFit/>
          </a:bodyPr>
          <a:lstStyle/>
          <a:p>
            <a:pPr lvl="0" algn="just">
              <a:lnSpc>
                <a:spcPct val="150000"/>
              </a:lnSpc>
              <a:spcAft>
                <a:spcPts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sym typeface="+mn-ea"/>
              </a:rPr>
              <a:t>在使用过程中由于人为因素可能出现触控位置偏移的情况，此时需要用触控校正软件进行快速的校准。</a:t>
            </a:r>
          </a:p>
        </p:txBody>
      </p:sp>
      <p:pic>
        <p:nvPicPr>
          <p:cNvPr id="5" name="图片 4"/>
          <p:cNvPicPr>
            <a:picLocks noChangeAspect="1"/>
          </p:cNvPicPr>
          <p:nvPr/>
        </p:nvPicPr>
        <p:blipFill>
          <a:blip r:embed="rId3"/>
          <a:stretch>
            <a:fillRect/>
          </a:stretch>
        </p:blipFill>
        <p:spPr>
          <a:xfrm>
            <a:off x="683566" y="1635646"/>
            <a:ext cx="2466667" cy="561905"/>
          </a:xfrm>
          <a:prstGeom prst="rect">
            <a:avLst/>
          </a:prstGeom>
          <a:ln>
            <a:solidFill>
              <a:schemeClr val="bg1">
                <a:lumMod val="50000"/>
              </a:schemeClr>
            </a:solidFill>
          </a:ln>
        </p:spPr>
      </p:pic>
      <p:sp>
        <p:nvSpPr>
          <p:cNvPr id="28" name="矩形 27"/>
          <p:cNvSpPr/>
          <p:nvPr/>
        </p:nvSpPr>
        <p:spPr>
          <a:xfrm>
            <a:off x="4305299" y="1294473"/>
            <a:ext cx="3395345" cy="276999"/>
          </a:xfrm>
          <a:prstGeom prst="rect">
            <a:avLst/>
          </a:prstGeom>
        </p:spPr>
        <p:txBody>
          <a:bodyPr wrap="square">
            <a:spAutoFit/>
          </a:bodyPr>
          <a:lstStyle/>
          <a:p>
            <a:pPr lvl="0" algn="just">
              <a:lnSpc>
                <a:spcPct val="100000"/>
              </a:lnSpc>
              <a:spcAft>
                <a:spcPts val="0"/>
              </a:spcAft>
            </a:pP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点击校正选项“</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calibrate</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”，开始校正</a:t>
            </a:r>
            <a:endParaRPr lang="zh-CN"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矩形 28"/>
          <p:cNvSpPr/>
          <p:nvPr/>
        </p:nvSpPr>
        <p:spPr>
          <a:xfrm>
            <a:off x="4287781" y="3202157"/>
            <a:ext cx="4172651" cy="461665"/>
          </a:xfrm>
          <a:prstGeom prst="rect">
            <a:avLst/>
          </a:prstGeom>
        </p:spPr>
        <p:txBody>
          <a:bodyPr wrap="square">
            <a:spAutoFit/>
          </a:bodyPr>
          <a:lstStyle/>
          <a:p>
            <a:pPr lvl="0" algn="just">
              <a:lnSpc>
                <a:spcPct val="100000"/>
              </a:lnSpc>
              <a:spcAft>
                <a:spcPts val="0"/>
              </a:spcAft>
            </a:pP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如果校正操作过程中手指点击位置与显示的校正点位置基本重合，则可以点击</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ok</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完成校正，否则进行再次校正</a:t>
            </a:r>
            <a:endParaRPr lang="zh-CN"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4" name="图片 13"/>
          <p:cNvPicPr>
            <a:picLocks noChangeAspect="1"/>
          </p:cNvPicPr>
          <p:nvPr/>
        </p:nvPicPr>
        <p:blipFill>
          <a:blip r:embed="rId4"/>
          <a:stretch>
            <a:fillRect/>
          </a:stretch>
        </p:blipFill>
        <p:spPr>
          <a:xfrm>
            <a:off x="4788024" y="1563638"/>
            <a:ext cx="2749019" cy="1604918"/>
          </a:xfrm>
          <a:prstGeom prst="rect">
            <a:avLst/>
          </a:prstGeom>
        </p:spPr>
      </p:pic>
      <p:sp>
        <p:nvSpPr>
          <p:cNvPr id="19" name="矩形 18"/>
          <p:cNvSpPr/>
          <p:nvPr/>
        </p:nvSpPr>
        <p:spPr>
          <a:xfrm>
            <a:off x="4938016" y="2817950"/>
            <a:ext cx="504056" cy="22639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5"/>
          <a:stretch>
            <a:fillRect/>
          </a:stretch>
        </p:blipFill>
        <p:spPr>
          <a:xfrm>
            <a:off x="4572000" y="3781191"/>
            <a:ext cx="3609891" cy="1027757"/>
          </a:xfrm>
          <a:prstGeom prst="rect">
            <a:avLst/>
          </a:prstGeom>
        </p:spPr>
      </p:pic>
      <p:pic>
        <p:nvPicPr>
          <p:cNvPr id="16" name="图片 15"/>
          <p:cNvPicPr>
            <a:picLocks noChangeAspect="1"/>
          </p:cNvPicPr>
          <p:nvPr/>
        </p:nvPicPr>
        <p:blipFill>
          <a:blip r:embed="rId6"/>
          <a:stretch>
            <a:fillRect/>
          </a:stretch>
        </p:blipFill>
        <p:spPr>
          <a:xfrm>
            <a:off x="440318" y="2675138"/>
            <a:ext cx="2953162" cy="2212106"/>
          </a:xfrm>
          <a:prstGeom prst="rect">
            <a:avLst/>
          </a:prstGeom>
          <a:ln>
            <a:solidFill>
              <a:schemeClr val="tx1">
                <a:lumMod val="85000"/>
                <a:lumOff val="15000"/>
              </a:schemeClr>
            </a:solidFill>
          </a:ln>
        </p:spPr>
      </p:pic>
      <p:grpSp>
        <p:nvGrpSpPr>
          <p:cNvPr id="21" name="组合 20"/>
          <p:cNvGrpSpPr/>
          <p:nvPr/>
        </p:nvGrpSpPr>
        <p:grpSpPr>
          <a:xfrm>
            <a:off x="107504" y="105504"/>
            <a:ext cx="4039066" cy="460375"/>
            <a:chOff x="1945809" y="4184650"/>
            <a:chExt cx="4039066" cy="460375"/>
          </a:xfrm>
        </p:grpSpPr>
        <p:sp>
          <p:nvSpPr>
            <p:cNvPr id="22" name="椭圆 21"/>
            <p:cNvSpPr/>
            <p:nvPr/>
          </p:nvSpPr>
          <p:spPr>
            <a:xfrm>
              <a:off x="1945809" y="4206614"/>
              <a:ext cx="396003" cy="396003"/>
            </a:xfrm>
            <a:prstGeom prst="ellipse">
              <a:avLst/>
            </a:prstGeom>
            <a:solidFill>
              <a:srgbClr val="3AADA6"/>
            </a:soli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5</a:t>
              </a:r>
              <a:endParaRPr lang="zh-CN" altLang="en-US" sz="2400" b="1"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TextBox 57"/>
            <p:cNvSpPr txBox="1"/>
            <p:nvPr/>
          </p:nvSpPr>
          <p:spPr>
            <a:xfrm>
              <a:off x="2354580" y="4184650"/>
              <a:ext cx="3630295" cy="460375"/>
            </a:xfrm>
            <a:prstGeom prst="rect">
              <a:avLst/>
            </a:prstGeom>
            <a:noFill/>
          </p:spPr>
          <p:txBody>
            <a:bodyPr wrap="square" rtlCol="0">
              <a:spAutoFit/>
            </a:bodyPr>
            <a:lstStyle/>
            <a:p>
              <a:pPr algn="l"/>
              <a:r>
                <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rPr>
                <a:t>注意事项及其它功能附录</a:t>
              </a:r>
            </a:p>
          </p:txBody>
        </p:sp>
      </p:grpSp>
      <p:pic>
        <p:nvPicPr>
          <p:cNvPr id="10" name="图片 9"/>
          <p:cNvPicPr>
            <a:picLocks noChangeAspect="1"/>
          </p:cNvPicPr>
          <p:nvPr/>
        </p:nvPicPr>
        <p:blipFill>
          <a:blip r:embed="rId7"/>
          <a:stretch>
            <a:fillRect/>
          </a:stretch>
        </p:blipFill>
        <p:spPr>
          <a:xfrm>
            <a:off x="699135" y="1659890"/>
            <a:ext cx="534670" cy="513715"/>
          </a:xfrm>
          <a:prstGeom prst="rect">
            <a:avLst/>
          </a:prstGeom>
        </p:spPr>
      </p:pic>
    </p:spTree>
  </p:cSld>
  <p:clrMapOvr>
    <a:masterClrMapping/>
  </p:clrMapOvr>
  <p:transition spd="slow" advTm="2353">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6144111" y="1499732"/>
            <a:ext cx="770047" cy="684785"/>
          </a:xfrm>
          <a:prstGeom prst="rect">
            <a:avLst/>
          </a:prstGeom>
          <a:noFill/>
        </p:spPr>
        <p:txBody>
          <a:bodyPr wrap="none" lIns="68562" tIns="34281" rIns="68562" bIns="34281" rtlCol="0">
            <a:spAutoFit/>
          </a:bodyPr>
          <a:lstStyle/>
          <a:p>
            <a:pPr algn="r"/>
            <a:r>
              <a:rPr lang="en-US" altLang="zh-CN" sz="4000" b="1" dirty="0" smtClean="0">
                <a:solidFill>
                  <a:schemeClr val="bg1"/>
                </a:solidFill>
                <a:latin typeface="微软雅黑" panose="020B0503020204020204" pitchFamily="34" charset="-122"/>
                <a:ea typeface="微软雅黑" panose="020B0503020204020204" pitchFamily="34" charset="-122"/>
              </a:rPr>
              <a:t>04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 name="文本占位符 3"/>
          <p:cNvSpPr txBox="1"/>
          <p:nvPr/>
        </p:nvSpPr>
        <p:spPr>
          <a:xfrm>
            <a:off x="4337734" y="2379265"/>
            <a:ext cx="4382805"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endParaRPr lang="en-US" altLang="zh-CN" sz="3600" dirty="0">
              <a:solidFill>
                <a:schemeClr val="bg1"/>
              </a:solidFill>
              <a:latin typeface="微软雅黑" panose="020B0503020204020204" pitchFamily="34" charset="-122"/>
              <a:ea typeface="微软雅黑" panose="020B0503020204020204" pitchFamily="34" charset="-122"/>
            </a:endParaRPr>
          </a:p>
          <a:p>
            <a:pPr algn="ctr"/>
            <a:r>
              <a:rPr lang="zh-CN" altLang="en-US" sz="3600" dirty="0" smtClean="0">
                <a:solidFill>
                  <a:schemeClr val="bg1"/>
                </a:solidFill>
                <a:latin typeface="微软雅黑" panose="020B0503020204020204" pitchFamily="34" charset="-122"/>
                <a:ea typeface="微软雅黑" panose="020B0503020204020204" pitchFamily="34" charset="-122"/>
              </a:rPr>
              <a:t>附录：其他功能介绍</a:t>
            </a:r>
            <a:endParaRPr lang="zh-CN" altLang="en-US" sz="3600" dirty="0">
              <a:solidFill>
                <a:schemeClr val="bg1"/>
              </a:solidFill>
              <a:latin typeface="微软雅黑" panose="020B0503020204020204" pitchFamily="34" charset="-122"/>
              <a:ea typeface="微软雅黑" panose="020B0503020204020204" pitchFamily="34" charset="-122"/>
            </a:endParaRPr>
          </a:p>
          <a:p>
            <a:pPr algn="ctr"/>
            <a:endParaRPr lang="zh-CN" altLang="en-US" sz="3600" dirty="0">
              <a:solidFill>
                <a:schemeClr val="bg1"/>
              </a:solidFill>
              <a:ea typeface="微软雅黑" panose="020B0503020204020204" pitchFamily="34" charset="-122"/>
            </a:endParaRPr>
          </a:p>
        </p:txBody>
      </p:sp>
      <p:sp>
        <p:nvSpPr>
          <p:cNvPr id="4" name="矩形 3"/>
          <p:cNvSpPr/>
          <p:nvPr/>
        </p:nvSpPr>
        <p:spPr>
          <a:xfrm flipV="1">
            <a:off x="4463508" y="2172903"/>
            <a:ext cx="4131255" cy="45719"/>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13" y="335692"/>
            <a:ext cx="3528392" cy="3528392"/>
          </a:xfrm>
          <a:prstGeom prst="rect">
            <a:avLst/>
          </a:prstGeom>
        </p:spPr>
      </p:pic>
      <p:sp>
        <p:nvSpPr>
          <p:cNvPr id="7" name="矩形 6"/>
          <p:cNvSpPr/>
          <p:nvPr/>
        </p:nvSpPr>
        <p:spPr>
          <a:xfrm>
            <a:off x="4337734" y="2973330"/>
            <a:ext cx="4257029" cy="552459"/>
          </a:xfrm>
          <a:prstGeom prst="rect">
            <a:avLst/>
          </a:prstGeom>
        </p:spPr>
        <p:txBody>
          <a:bodyPr wrap="square">
            <a:spAutoFit/>
          </a:bodyPr>
          <a:lstStyle/>
          <a:p>
            <a:pPr marL="609600" algn="just">
              <a:lnSpc>
                <a:spcPct val="115000"/>
              </a:lnSpc>
            </a:pP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更多实用功能，查看附录轻松</a:t>
            </a:r>
            <a:r>
              <a:rPr lang="en-US"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get</a:t>
            </a:r>
            <a:r>
              <a:rPr lang="zh-CN" altLang="en-US" sz="1400" b="1" dirty="0">
                <a:solidFill>
                  <a:srgbClr val="FF0000"/>
                </a:solidFill>
                <a:latin typeface="微软雅黑" panose="020B0503020204020204" pitchFamily="34" charset="-122"/>
                <a:ea typeface="微软雅黑" panose="020B0503020204020204" pitchFamily="34" charset="-122"/>
              </a:rPr>
              <a:t>√</a:t>
            </a:r>
          </a:p>
          <a:p>
            <a:pPr marL="609600" algn="just">
              <a:lnSpc>
                <a:spcPct val="115000"/>
              </a:lnSpc>
            </a:pPr>
            <a:endPar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8" name="组合 7"/>
          <p:cNvGrpSpPr/>
          <p:nvPr/>
        </p:nvGrpSpPr>
        <p:grpSpPr>
          <a:xfrm>
            <a:off x="107504" y="105504"/>
            <a:ext cx="4039066" cy="460375"/>
            <a:chOff x="1945809" y="4184650"/>
            <a:chExt cx="4039066" cy="460375"/>
          </a:xfrm>
        </p:grpSpPr>
        <p:sp>
          <p:nvSpPr>
            <p:cNvPr id="9" name="椭圆 8"/>
            <p:cNvSpPr/>
            <p:nvPr/>
          </p:nvSpPr>
          <p:spPr>
            <a:xfrm>
              <a:off x="1945809" y="4206614"/>
              <a:ext cx="396003" cy="396003"/>
            </a:xfrm>
            <a:prstGeom prst="ellipse">
              <a:avLst/>
            </a:prstGeom>
            <a:solidFill>
              <a:srgbClr val="3AADA6"/>
            </a:soli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5</a:t>
              </a:r>
              <a:endParaRPr lang="zh-CN" altLang="en-US" sz="2400" b="1"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57"/>
            <p:cNvSpPr txBox="1"/>
            <p:nvPr/>
          </p:nvSpPr>
          <p:spPr>
            <a:xfrm>
              <a:off x="2354580" y="4184650"/>
              <a:ext cx="3630295" cy="460375"/>
            </a:xfrm>
            <a:prstGeom prst="rect">
              <a:avLst/>
            </a:prstGeom>
            <a:noFill/>
          </p:spPr>
          <p:txBody>
            <a:bodyPr wrap="square" rtlCol="0">
              <a:spAutoFit/>
            </a:bodyPr>
            <a:lstStyle/>
            <a:p>
              <a:pPr algn="l"/>
              <a:r>
                <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rPr>
                <a:t>注意事项及其它功能附录</a:t>
              </a:r>
            </a:p>
          </p:txBody>
        </p:sp>
      </p:grpSp>
    </p:spTree>
  </p:cSld>
  <p:clrMapOvr>
    <a:masterClrMapping/>
  </p:clrMapOvr>
  <p:transition spd="slow" advTm="0">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a:off x="342579" y="1668720"/>
            <a:ext cx="3581349" cy="2381369"/>
          </a:xfrm>
          <a:prstGeom prst="rect">
            <a:avLst/>
          </a:prstGeom>
        </p:spPr>
      </p:pic>
      <p:sp>
        <p:nvSpPr>
          <p:cNvPr id="2" name="文本框 1"/>
          <p:cNvSpPr txBox="1"/>
          <p:nvPr/>
        </p:nvSpPr>
        <p:spPr>
          <a:xfrm>
            <a:off x="755576" y="842980"/>
            <a:ext cx="7515805" cy="276999"/>
          </a:xfrm>
          <a:prstGeom prst="rect">
            <a:avLst/>
          </a:prstGeom>
          <a:noFill/>
        </p:spPr>
        <p:txBody>
          <a:bodyPr wrap="square" rtlCol="0" anchor="t">
            <a:spAutoFit/>
          </a:bodyPr>
          <a:lstStyle/>
          <a:p>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老师授课结束，可将本堂课的板书内容仅进行保存</a:t>
            </a: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rPr>
              <a:t>，以便于课后分享，两种</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保存方式</a:t>
            </a:r>
            <a:r>
              <a:rPr lang="zh-CN" altLang="en-US" sz="1200" b="1" dirty="0" smtClean="0">
                <a:latin typeface="微软雅黑" panose="020B0503020204020204" pitchFamily="34" charset="-122"/>
                <a:ea typeface="微软雅黑" panose="020B0503020204020204" pitchFamily="34" charset="-122"/>
                <a:cs typeface="微软雅黑" panose="020B0503020204020204" pitchFamily="34" charset="-122"/>
              </a:rPr>
              <a:t>可选： 云文件</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/PDF 文件。</a:t>
            </a:r>
          </a:p>
        </p:txBody>
      </p:sp>
      <p:sp>
        <p:nvSpPr>
          <p:cNvPr id="6" name="文本框 5"/>
          <p:cNvSpPr txBox="1"/>
          <p:nvPr/>
        </p:nvSpPr>
        <p:spPr>
          <a:xfrm>
            <a:off x="233004" y="3780185"/>
            <a:ext cx="410418" cy="368300"/>
          </a:xfrm>
          <a:prstGeom prst="rect">
            <a:avLst/>
          </a:prstGeom>
          <a:noFill/>
          <a:ln w="19050">
            <a:solidFill>
              <a:srgbClr val="FF0000"/>
            </a:solidFill>
            <a:prstDash val="dash"/>
          </a:ln>
        </p:spPr>
        <p:txBody>
          <a:bodyPr wrap="square" rtlCol="0">
            <a:spAutoFit/>
          </a:bodyPr>
          <a:lstStyle/>
          <a:p>
            <a:r>
              <a:rPr lang="en-US" altLang="zh-CN"/>
              <a:t>          </a:t>
            </a:r>
          </a:p>
        </p:txBody>
      </p:sp>
      <p:sp>
        <p:nvSpPr>
          <p:cNvPr id="3" name="矩形 2"/>
          <p:cNvSpPr/>
          <p:nvPr/>
        </p:nvSpPr>
        <p:spPr>
          <a:xfrm>
            <a:off x="899592" y="189395"/>
            <a:ext cx="2592288" cy="338554"/>
          </a:xfrm>
          <a:prstGeom prst="rect">
            <a:avLst/>
          </a:prstGeom>
        </p:spPr>
        <p:txBody>
          <a:bodyPr wrap="square">
            <a:spAutoFit/>
          </a:bodyPr>
          <a:lstStyle/>
          <a:p>
            <a:r>
              <a:rPr lang="zh-CN" altLang="en-US" sz="1600" b="1" dirty="0">
                <a:solidFill>
                  <a:schemeClr val="bg1"/>
                </a:solidFill>
                <a:ea typeface="微软雅黑" panose="020B0503020204020204" pitchFamily="34" charset="-122"/>
              </a:rPr>
              <a:t>（</a:t>
            </a:r>
            <a:r>
              <a:rPr lang="en-US" altLang="zh-CN" sz="1600" b="1" dirty="0">
                <a:solidFill>
                  <a:schemeClr val="bg1"/>
                </a:solidFill>
                <a:ea typeface="微软雅黑" panose="020B0503020204020204" pitchFamily="34" charset="-122"/>
              </a:rPr>
              <a:t>1</a:t>
            </a:r>
            <a:r>
              <a:rPr lang="zh-CN" altLang="en-US" sz="1600" b="1" dirty="0">
                <a:solidFill>
                  <a:schemeClr val="bg1"/>
                </a:solidFill>
                <a:ea typeface="微软雅黑" panose="020B0503020204020204" pitchFamily="34" charset="-122"/>
              </a:rPr>
              <a:t>）课堂板书内容保存</a:t>
            </a:r>
          </a:p>
        </p:txBody>
      </p:sp>
      <p:sp>
        <p:nvSpPr>
          <p:cNvPr id="5" name="文本框 4"/>
          <p:cNvSpPr txBox="1"/>
          <p:nvPr/>
        </p:nvSpPr>
        <p:spPr>
          <a:xfrm>
            <a:off x="6228184" y="4227934"/>
            <a:ext cx="2164080" cy="275590"/>
          </a:xfrm>
          <a:prstGeom prst="rect">
            <a:avLst/>
          </a:prstGeom>
          <a:noFill/>
        </p:spPr>
        <p:txBody>
          <a:bodyPr wrap="none" rtlCol="0">
            <a:spAutoFit/>
          </a:bodyPr>
          <a:lstStyle/>
          <a:p>
            <a:r>
              <a:rPr lang="zh-CN" altLang="en-US" sz="1200" b="1" dirty="0">
                <a:latin typeface="微软雅黑" panose="020B0503020204020204" pitchFamily="34" charset="-122"/>
                <a:ea typeface="微软雅黑" panose="020B0503020204020204" pitchFamily="34" charset="-122"/>
              </a:rPr>
              <a:t>点击左下方菜单键，选择保存</a:t>
            </a:r>
          </a:p>
        </p:txBody>
      </p:sp>
      <p:grpSp>
        <p:nvGrpSpPr>
          <p:cNvPr id="9" name="组合 8"/>
          <p:cNvGrpSpPr/>
          <p:nvPr/>
        </p:nvGrpSpPr>
        <p:grpSpPr>
          <a:xfrm>
            <a:off x="4325015" y="1668720"/>
            <a:ext cx="895057" cy="2381369"/>
            <a:chOff x="4372744" y="1730375"/>
            <a:chExt cx="966470" cy="2593975"/>
          </a:xfrm>
        </p:grpSpPr>
        <p:pic>
          <p:nvPicPr>
            <p:cNvPr id="4" name="图片 3"/>
            <p:cNvPicPr>
              <a:picLocks noChangeAspect="1"/>
            </p:cNvPicPr>
            <p:nvPr/>
          </p:nvPicPr>
          <p:blipFill>
            <a:blip r:embed="rId3"/>
            <a:stretch>
              <a:fillRect/>
            </a:stretch>
          </p:blipFill>
          <p:spPr>
            <a:xfrm>
              <a:off x="4372744" y="1730375"/>
              <a:ext cx="966470" cy="2593975"/>
            </a:xfrm>
            <a:prstGeom prst="rect">
              <a:avLst/>
            </a:prstGeom>
          </p:spPr>
        </p:pic>
        <p:sp>
          <p:nvSpPr>
            <p:cNvPr id="7" name="文本框 6"/>
            <p:cNvSpPr txBox="1"/>
            <p:nvPr/>
          </p:nvSpPr>
          <p:spPr>
            <a:xfrm>
              <a:off x="4498474" y="2361565"/>
              <a:ext cx="715010" cy="368300"/>
            </a:xfrm>
            <a:prstGeom prst="rect">
              <a:avLst/>
            </a:prstGeom>
            <a:noFill/>
            <a:ln>
              <a:solidFill>
                <a:srgbClr val="FF0000"/>
              </a:solidFill>
            </a:ln>
          </p:spPr>
          <p:txBody>
            <a:bodyPr wrap="square" rtlCol="0">
              <a:spAutoFit/>
            </a:bodyPr>
            <a:lstStyle/>
            <a:p>
              <a:endParaRPr lang="zh-CN" altLang="en-US"/>
            </a:p>
          </p:txBody>
        </p:sp>
      </p:grpSp>
      <p:pic>
        <p:nvPicPr>
          <p:cNvPr id="11" name="图片 10"/>
          <p:cNvPicPr>
            <a:picLocks noChangeAspect="1"/>
          </p:cNvPicPr>
          <p:nvPr/>
        </p:nvPicPr>
        <p:blipFill>
          <a:blip r:embed="rId4"/>
          <a:stretch>
            <a:fillRect/>
          </a:stretch>
        </p:blipFill>
        <p:spPr>
          <a:xfrm>
            <a:off x="5724128" y="1668719"/>
            <a:ext cx="3002600" cy="2381369"/>
          </a:xfrm>
          <a:prstGeom prst="rect">
            <a:avLst/>
          </a:prstGeom>
        </p:spPr>
      </p:pic>
    </p:spTree>
  </p:cSld>
  <p:clrMapOvr>
    <a:masterClrMapping/>
  </p:clrMapOvr>
  <p:transition spd="slow" advTm="0">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smtClean="0">
                <a:solidFill>
                  <a:schemeClr val="bg1"/>
                </a:solidFill>
                <a:ea typeface="微软雅黑" panose="020B0503020204020204" pitchFamily="34" charset="-122"/>
              </a:rPr>
              <a:t>（</a:t>
            </a:r>
            <a:r>
              <a:rPr lang="en-US" altLang="zh-CN" sz="1600" b="1" dirty="0" smtClean="0">
                <a:solidFill>
                  <a:schemeClr val="bg1"/>
                </a:solidFill>
                <a:ea typeface="微软雅黑" panose="020B0503020204020204" pitchFamily="34" charset="-122"/>
              </a:rPr>
              <a:t>2</a:t>
            </a:r>
            <a:r>
              <a:rPr lang="zh-CN" altLang="en-US" sz="1600" b="1" dirty="0" smtClean="0">
                <a:solidFill>
                  <a:schemeClr val="bg1"/>
                </a:solidFill>
                <a:ea typeface="微软雅黑" panose="020B0503020204020204" pitchFamily="34" charset="-122"/>
              </a:rPr>
              <a:t>）软件屏幕设置</a:t>
            </a:r>
            <a:endParaRPr lang="zh-CN" altLang="en-US" sz="1600" b="1" dirty="0">
              <a:solidFill>
                <a:schemeClr val="bg1"/>
              </a:solidFill>
              <a:ea typeface="微软雅黑" panose="020B0503020204020204" pitchFamily="34" charset="-122"/>
            </a:endParaRPr>
          </a:p>
        </p:txBody>
      </p:sp>
      <p:pic>
        <p:nvPicPr>
          <p:cNvPr id="2051" name="图片 3" descr="icon_menu_nor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299" y="984523"/>
            <a:ext cx="2190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图片 5" descr="icon_se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667" y="984523"/>
            <a:ext cx="2190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1"/>
          <p:cNvPicPr>
            <a:picLocks noChangeAspect="1" noChangeArrowheads="1"/>
          </p:cNvPicPr>
          <p:nvPr/>
        </p:nvPicPr>
        <p:blipFill>
          <a:blip r:embed="rId4">
            <a:extLst>
              <a:ext uri="{28A0092B-C50C-407E-A947-70E740481C1C}">
                <a14:useLocalDpi xmlns:a14="http://schemas.microsoft.com/office/drawing/2010/main" val="0"/>
              </a:ext>
            </a:extLst>
          </a:blip>
          <a:srcRect l="1086" r="1086" b="4762"/>
          <a:stretch>
            <a:fillRect/>
          </a:stretch>
        </p:blipFill>
        <p:spPr bwMode="auto">
          <a:xfrm>
            <a:off x="2543299" y="1458881"/>
            <a:ext cx="3665538" cy="276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815741" y="602096"/>
            <a:ext cx="65458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33232"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pPr>
            <a:r>
              <a:rPr kumimoji="0" lang="zh-CN" sz="12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设置屏幕物理大小有利于软件正常识别两指缩放、多指平移、大物体擦除等手势操作。</a:t>
            </a:r>
            <a:endParaRPr lang="en-US" altLang="zh-CN" sz="1200" b="1" dirty="0">
              <a:solidFill>
                <a:srgbClr val="FF0000"/>
              </a:solidFill>
              <a:latin typeface="微软雅黑" panose="020B0503020204020204" pitchFamily="34" charset="-122"/>
              <a:ea typeface="微软雅黑" panose="020B0503020204020204" pitchFamily="34" charset="-122"/>
            </a:endParaRPr>
          </a:p>
          <a:p>
            <a:pPr lvl="0">
              <a:lnSpc>
                <a:spcPct val="150000"/>
              </a:lnSpc>
              <a:buFontTx/>
              <a:buChar char="•"/>
            </a:pPr>
            <a:r>
              <a:rPr kumimoji="0" 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打开软件，点击 </a:t>
            </a:r>
            <a:r>
              <a:rPr kumimoji="0" lang="en-US" altLang="zh-CN"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12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（菜单）</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b="1" dirty="0">
                <a:latin typeface="微软雅黑" panose="020B0503020204020204" pitchFamily="34" charset="-122"/>
                <a:ea typeface="微软雅黑" panose="020B0503020204020204" pitchFamily="34" charset="-122"/>
                <a:cs typeface="Times New Roman" panose="02020603050405020304" pitchFamily="18" charset="0"/>
              </a:rPr>
              <a:t>设置</a:t>
            </a: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屏幕</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，选中对应的屏幕选项即可。</a:t>
            </a:r>
            <a:endParaRPr lang="zh-CN" altLang="en-US" sz="1200" b="1" dirty="0">
              <a:latin typeface="微软雅黑" panose="020B0503020204020204" pitchFamily="34" charset="-122"/>
              <a:ea typeface="微软雅黑" panose="020B0503020204020204" pitchFamily="34" charset="-122"/>
            </a:endParaRPr>
          </a:p>
          <a:p>
            <a:pPr>
              <a:buFontTx/>
              <a:buChar char="•"/>
            </a:pPr>
            <a:endParaRPr lang="en-US" altLang="zh-CN" sz="1200" dirty="0">
              <a:latin typeface="微软雅黑" panose="020B0503020204020204" pitchFamily="34" charset="-122"/>
              <a:ea typeface="微软雅黑" panose="020B0503020204020204" pitchFamily="34" charset="-122"/>
            </a:endParaRPr>
          </a:p>
        </p:txBody>
      </p:sp>
      <p:sp>
        <p:nvSpPr>
          <p:cNvPr id="10" name="Rectangle 7"/>
          <p:cNvSpPr>
            <a:spLocks noChangeArrowheads="1"/>
          </p:cNvSpPr>
          <p:nvPr/>
        </p:nvSpPr>
        <p:spPr bwMode="auto">
          <a:xfrm>
            <a:off x="952500" y="20989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1" name="矩形 60"/>
          <p:cNvSpPr/>
          <p:nvPr/>
        </p:nvSpPr>
        <p:spPr>
          <a:xfrm>
            <a:off x="3315445" y="2095473"/>
            <a:ext cx="2871663" cy="213548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5"/>
          <a:stretch>
            <a:fillRect/>
          </a:stretch>
        </p:blipFill>
        <p:spPr>
          <a:xfrm>
            <a:off x="5825490" y="3059430"/>
            <a:ext cx="228600" cy="207645"/>
          </a:xfrm>
          <a:prstGeom prst="rect">
            <a:avLst/>
          </a:prstGeom>
        </p:spPr>
      </p:pic>
      <p:pic>
        <p:nvPicPr>
          <p:cNvPr id="5" name="图片 4"/>
          <p:cNvPicPr>
            <a:picLocks noChangeAspect="1"/>
          </p:cNvPicPr>
          <p:nvPr/>
        </p:nvPicPr>
        <p:blipFill>
          <a:blip r:embed="rId6"/>
          <a:stretch>
            <a:fillRect/>
          </a:stretch>
        </p:blipFill>
        <p:spPr>
          <a:xfrm>
            <a:off x="5795010" y="3962400"/>
            <a:ext cx="343535" cy="291465"/>
          </a:xfrm>
          <a:prstGeom prst="rect">
            <a:avLst/>
          </a:prstGeom>
        </p:spPr>
      </p:pic>
    </p:spTree>
  </p:cSld>
  <p:clrMapOvr>
    <a:masterClrMapping/>
  </p:clrMapOvr>
  <p:transition spd="slow" advTm="0">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smtClean="0">
                <a:solidFill>
                  <a:schemeClr val="bg1"/>
                </a:solidFill>
                <a:ea typeface="微软雅黑" panose="020B0503020204020204" pitchFamily="34" charset="-122"/>
              </a:rPr>
              <a:t>（</a:t>
            </a:r>
            <a:r>
              <a:rPr lang="en-US" altLang="zh-CN" sz="1600" b="1" dirty="0" smtClean="0">
                <a:solidFill>
                  <a:schemeClr val="bg1"/>
                </a:solidFill>
                <a:ea typeface="微软雅黑" panose="020B0503020204020204" pitchFamily="34" charset="-122"/>
              </a:rPr>
              <a:t>3</a:t>
            </a:r>
            <a:r>
              <a:rPr lang="zh-CN" altLang="en-US" sz="1600" b="1" dirty="0" smtClean="0">
                <a:solidFill>
                  <a:schemeClr val="bg1"/>
                </a:solidFill>
                <a:ea typeface="微软雅黑" panose="020B0503020204020204" pitchFamily="34" charset="-122"/>
              </a:rPr>
              <a:t>）桌面小圆钮</a:t>
            </a:r>
            <a:endParaRPr lang="zh-CN" altLang="en-US" sz="1600" b="1" dirty="0">
              <a:solidFill>
                <a:schemeClr val="bg1"/>
              </a:solidFill>
              <a:ea typeface="微软雅黑" panose="020B0503020204020204" pitchFamily="34" charset="-122"/>
            </a:endParaRPr>
          </a:p>
        </p:txBody>
      </p:sp>
      <p:sp>
        <p:nvSpPr>
          <p:cNvPr id="3" name="矩形 2"/>
          <p:cNvSpPr/>
          <p:nvPr/>
        </p:nvSpPr>
        <p:spPr>
          <a:xfrm>
            <a:off x="1943709" y="1037065"/>
            <a:ext cx="5004556" cy="369332"/>
          </a:xfrm>
          <a:prstGeom prst="rect">
            <a:avLst/>
          </a:prstGeom>
        </p:spPr>
        <p:txBody>
          <a:bodyPr wrap="square">
            <a:spAutoFit/>
          </a:bodyPr>
          <a:lstStyle/>
          <a:p>
            <a:pPr marL="533400" algn="just">
              <a:lnSpc>
                <a:spcPct val="150000"/>
              </a:lnSpc>
              <a:spcAft>
                <a:spcPts val="0"/>
              </a:spcAft>
            </a:pPr>
            <a:r>
              <a:rPr lang="zh-CN" altLang="zh-CN"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桌面</a:t>
            </a:r>
            <a:r>
              <a:rPr lang="zh-CN" altLang="zh-CN" sz="12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模式支持</a:t>
            </a:r>
            <a:r>
              <a:rPr lang="zh-CN" altLang="zh-CN"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桌面标注，操作</a:t>
            </a:r>
            <a:r>
              <a:rPr lang="en-US" altLang="zh-CN"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PPT</a:t>
            </a:r>
            <a:r>
              <a:rPr lang="zh-CN" altLang="zh-CN" sz="12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翻页</a:t>
            </a:r>
            <a:r>
              <a:rPr lang="zh-CN" altLang="zh-CN" sz="1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等功能。</a:t>
            </a:r>
          </a:p>
        </p:txBody>
      </p:sp>
      <p:grpSp>
        <p:nvGrpSpPr>
          <p:cNvPr id="21" name="组合 20"/>
          <p:cNvGrpSpPr/>
          <p:nvPr/>
        </p:nvGrpSpPr>
        <p:grpSpPr>
          <a:xfrm>
            <a:off x="1763688" y="2518327"/>
            <a:ext cx="1728192" cy="1631664"/>
            <a:chOff x="3076790" y="2523414"/>
            <a:chExt cx="1728192" cy="1631664"/>
          </a:xfrm>
        </p:grpSpPr>
        <p:grpSp>
          <p:nvGrpSpPr>
            <p:cNvPr id="20" name="组合 19"/>
            <p:cNvGrpSpPr/>
            <p:nvPr/>
          </p:nvGrpSpPr>
          <p:grpSpPr>
            <a:xfrm>
              <a:off x="3076790" y="2523414"/>
              <a:ext cx="1728192" cy="1631664"/>
              <a:chOff x="4085481" y="2553209"/>
              <a:chExt cx="1728192" cy="1631664"/>
            </a:xfrm>
          </p:grpSpPr>
          <p:sp>
            <p:nvSpPr>
              <p:cNvPr id="61" name="矩形 60"/>
              <p:cNvSpPr/>
              <p:nvPr/>
            </p:nvSpPr>
            <p:spPr>
              <a:xfrm>
                <a:off x="4085481" y="2553209"/>
                <a:ext cx="1728192" cy="163166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53" name="图片 14" descr="悬浮按钮(实际大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565623"/>
                <a:ext cx="1619250" cy="1619250"/>
              </a:xfrm>
              <a:prstGeom prst="rect">
                <a:avLst/>
              </a:prstGeom>
              <a:noFill/>
              <a:ln>
                <a:solidFill>
                  <a:schemeClr val="tx1"/>
                </a:solidFill>
                <a:prstDash val="sysDash"/>
              </a:ln>
              <a:extLst>
                <a:ext uri="{909E8E84-426E-40DD-AFC4-6F175D3DCCD1}">
                  <a14:hiddenFill xmlns:a14="http://schemas.microsoft.com/office/drawing/2010/main">
                    <a:solidFill>
                      <a:srgbClr val="FFFFFF"/>
                    </a:solidFill>
                  </a14:hiddenFill>
                </a:ext>
              </a:extLst>
            </p:spPr>
          </p:pic>
        </p:grpSp>
        <p:pic>
          <p:nvPicPr>
            <p:cNvPr id="6154" name="图片 109" descr="icon_op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003" y="3075388"/>
              <a:ext cx="495300" cy="508000"/>
            </a:xfrm>
            <a:prstGeom prst="rect">
              <a:avLst/>
            </a:prstGeom>
            <a:noFill/>
            <a:ln>
              <a:solidFill>
                <a:schemeClr val="tx1"/>
              </a:solidFill>
              <a:prstDash val="sysDash"/>
            </a:ln>
            <a:extLst>
              <a:ext uri="{909E8E84-426E-40DD-AFC4-6F175D3DCCD1}">
                <a14:hiddenFill xmlns:a14="http://schemas.microsoft.com/office/drawing/2010/main">
                  <a:solidFill>
                    <a:srgbClr val="FFFFFF"/>
                  </a:solidFill>
                </a14:hiddenFill>
              </a:ext>
            </a:extLst>
          </p:spPr>
        </p:pic>
      </p:grpSp>
      <p:sp>
        <p:nvSpPr>
          <p:cNvPr id="8" name="Rectangle 12"/>
          <p:cNvSpPr>
            <a:spLocks noChangeArrowheads="1"/>
          </p:cNvSpPr>
          <p:nvPr/>
        </p:nvSpPr>
        <p:spPr bwMode="auto">
          <a:xfrm>
            <a:off x="0" y="1203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13"/>
          <p:cNvSpPr>
            <a:spLocks noChangeArrowheads="1"/>
          </p:cNvSpPr>
          <p:nvPr/>
        </p:nvSpPr>
        <p:spPr bwMode="auto">
          <a:xfrm>
            <a:off x="2483768" y="1485621"/>
            <a:ext cx="3728095" cy="41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9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标注模式：可在桌面上进行标注、截图和对</a:t>
            </a:r>
            <a:r>
              <a:rPr kumimoji="0" lang="en-US" altLang="zh-CN" sz="900" b="1" i="0" u="none" strike="noStrike" cap="none" normalizeH="0" baseline="0" dirty="0" err="1"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ppt</a:t>
            </a:r>
            <a:r>
              <a:rPr kumimoji="0" lang="zh-CN" altLang="en-US" sz="9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进行翻页等操作。</a:t>
            </a:r>
            <a:endParaRPr kumimoji="0" lang="zh-CN" altLang="en-US" sz="9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altLang="en-US" sz="9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操作模式：最小化小圆钮，可以直接操作桌面。</a:t>
            </a:r>
            <a:endParaRPr kumimoji="0" lang="zh-CN" altLang="en-US" sz="9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9" name="文本框 18"/>
          <p:cNvSpPr txBox="1"/>
          <p:nvPr/>
        </p:nvSpPr>
        <p:spPr>
          <a:xfrm>
            <a:off x="4141948" y="2135722"/>
            <a:ext cx="2916159" cy="2502223"/>
          </a:xfrm>
          <a:prstGeom prst="rect">
            <a:avLst/>
          </a:prstGeom>
          <a:noFill/>
        </p:spPr>
        <p:txBody>
          <a:bodyPr wrap="square" rtlCol="0">
            <a:spAutoFit/>
          </a:bodyPr>
          <a:lstStyle/>
          <a:p>
            <a:pPr lvl="0">
              <a:lnSpc>
                <a:spcPct val="220000"/>
              </a:lnSpc>
            </a:pPr>
            <a:r>
              <a:rPr lang="en-US"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【云白板（中间）】：</a:t>
            </a:r>
            <a:r>
              <a:rPr lang="zh-CN" altLang="zh-CN" sz="900" b="1" dirty="0">
                <a:latin typeface="微软雅黑" panose="020B0503020204020204" pitchFamily="34" charset="-122"/>
                <a:ea typeface="微软雅黑" panose="020B0503020204020204" pitchFamily="34" charset="-122"/>
                <a:cs typeface="Times New Roman" panose="02020603050405020304" pitchFamily="18" charset="0"/>
              </a:rPr>
              <a:t>切换标注</a:t>
            </a:r>
            <a:r>
              <a:rPr lang="en-US" altLang="zh-CN" sz="9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900" b="1" dirty="0">
                <a:latin typeface="微软雅黑" panose="020B0503020204020204" pitchFamily="34" charset="-122"/>
                <a:ea typeface="微软雅黑" panose="020B0503020204020204" pitchFamily="34" charset="-122"/>
                <a:cs typeface="Times New Roman" panose="02020603050405020304" pitchFamily="18" charset="0"/>
              </a:rPr>
              <a:t>操作模式</a:t>
            </a:r>
            <a:r>
              <a:rPr lang="zh-CN" altLang="en-US" sz="900" b="1"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900" b="1" dirty="0">
              <a:latin typeface="微软雅黑" panose="020B0503020204020204" pitchFamily="34" charset="-122"/>
              <a:ea typeface="微软雅黑" panose="020B0503020204020204" pitchFamily="34" charset="-122"/>
            </a:endParaRPr>
          </a:p>
          <a:p>
            <a:pPr lvl="0">
              <a:lnSpc>
                <a:spcPct val="220000"/>
              </a:lnSpc>
            </a:pPr>
            <a:r>
              <a:rPr lang="en-US"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【黑笔】</a:t>
            </a:r>
            <a:r>
              <a:rPr lang="zh-CN" altLang="zh-CN" sz="900" b="1" dirty="0">
                <a:latin typeface="微软雅黑" panose="020B0503020204020204" pitchFamily="34" charset="-122"/>
                <a:ea typeface="微软雅黑" panose="020B0503020204020204" pitchFamily="34" charset="-122"/>
                <a:cs typeface="Times New Roman" panose="02020603050405020304" pitchFamily="18" charset="0"/>
              </a:rPr>
              <a:t>：切换为黑笔</a:t>
            </a:r>
            <a:endParaRPr lang="zh-CN" altLang="zh-CN" sz="900" b="1" dirty="0">
              <a:latin typeface="微软雅黑" panose="020B0503020204020204" pitchFamily="34" charset="-122"/>
              <a:ea typeface="微软雅黑" panose="020B0503020204020204" pitchFamily="34" charset="-122"/>
            </a:endParaRPr>
          </a:p>
          <a:p>
            <a:pPr lvl="0">
              <a:lnSpc>
                <a:spcPct val="220000"/>
              </a:lnSpc>
            </a:pPr>
            <a:r>
              <a:rPr lang="en-US"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【红笔】</a:t>
            </a:r>
            <a:r>
              <a:rPr lang="zh-CN" altLang="zh-CN" sz="900" b="1" dirty="0">
                <a:latin typeface="微软雅黑" panose="020B0503020204020204" pitchFamily="34" charset="-122"/>
                <a:ea typeface="微软雅黑" panose="020B0503020204020204" pitchFamily="34" charset="-122"/>
                <a:cs typeface="Times New Roman" panose="02020603050405020304" pitchFamily="18" charset="0"/>
              </a:rPr>
              <a:t>：切换为红笔</a:t>
            </a:r>
            <a:endParaRPr lang="zh-CN" altLang="zh-CN" sz="900" b="1" dirty="0">
              <a:latin typeface="微软雅黑" panose="020B0503020204020204" pitchFamily="34" charset="-122"/>
              <a:ea typeface="微软雅黑" panose="020B0503020204020204" pitchFamily="34" charset="-122"/>
            </a:endParaRPr>
          </a:p>
          <a:p>
            <a:pPr lvl="0">
              <a:lnSpc>
                <a:spcPct val="220000"/>
              </a:lnSpc>
            </a:pPr>
            <a:r>
              <a:rPr lang="en-US"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【截图】</a:t>
            </a:r>
            <a:r>
              <a:rPr lang="zh-CN" altLang="zh-CN" sz="900" b="1" dirty="0">
                <a:latin typeface="微软雅黑" panose="020B0503020204020204" pitchFamily="34" charset="-122"/>
                <a:ea typeface="微软雅黑" panose="020B0503020204020204" pitchFamily="34" charset="-122"/>
                <a:cs typeface="Times New Roman" panose="02020603050405020304" pitchFamily="18" charset="0"/>
              </a:rPr>
              <a:t>：进入截图模式</a:t>
            </a:r>
            <a:endParaRPr lang="zh-CN" altLang="zh-CN" sz="900" b="1" dirty="0">
              <a:latin typeface="微软雅黑" panose="020B0503020204020204" pitchFamily="34" charset="-122"/>
              <a:ea typeface="微软雅黑" panose="020B0503020204020204" pitchFamily="34" charset="-122"/>
            </a:endParaRPr>
          </a:p>
          <a:p>
            <a:pPr lvl="0">
              <a:lnSpc>
                <a:spcPct val="220000"/>
              </a:lnSpc>
            </a:pPr>
            <a:r>
              <a:rPr lang="en-US"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【上一页】</a:t>
            </a:r>
            <a:r>
              <a:rPr lang="zh-CN" altLang="zh-CN" sz="900" b="1" dirty="0">
                <a:latin typeface="微软雅黑" panose="020B0503020204020204" pitchFamily="34" charset="-122"/>
                <a:ea typeface="微软雅黑" panose="020B0503020204020204" pitchFamily="34" charset="-122"/>
                <a:cs typeface="Times New Roman" panose="02020603050405020304" pitchFamily="18" charset="0"/>
              </a:rPr>
              <a:t>：发送翻到上一页指令</a:t>
            </a:r>
            <a:endParaRPr lang="zh-CN" altLang="zh-CN" sz="900" b="1" dirty="0">
              <a:latin typeface="微软雅黑" panose="020B0503020204020204" pitchFamily="34" charset="-122"/>
              <a:ea typeface="微软雅黑" panose="020B0503020204020204" pitchFamily="34" charset="-122"/>
            </a:endParaRPr>
          </a:p>
          <a:p>
            <a:pPr lvl="0">
              <a:lnSpc>
                <a:spcPct val="220000"/>
              </a:lnSpc>
            </a:pPr>
            <a:r>
              <a:rPr lang="en-US"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【下一页】</a:t>
            </a:r>
            <a:r>
              <a:rPr lang="zh-CN" altLang="zh-CN" sz="900" b="1" dirty="0">
                <a:latin typeface="微软雅黑" panose="020B0503020204020204" pitchFamily="34" charset="-122"/>
                <a:ea typeface="微软雅黑" panose="020B0503020204020204" pitchFamily="34" charset="-122"/>
                <a:cs typeface="Times New Roman" panose="02020603050405020304" pitchFamily="18" charset="0"/>
              </a:rPr>
              <a:t>：发送翻到下一页指令</a:t>
            </a:r>
            <a:endParaRPr lang="zh-CN" altLang="zh-CN" sz="900" b="1" dirty="0">
              <a:latin typeface="微软雅黑" panose="020B0503020204020204" pitchFamily="34" charset="-122"/>
              <a:ea typeface="微软雅黑" panose="020B0503020204020204" pitchFamily="34" charset="-122"/>
            </a:endParaRPr>
          </a:p>
          <a:p>
            <a:pPr lvl="0">
              <a:lnSpc>
                <a:spcPct val="220000"/>
              </a:lnSpc>
            </a:pPr>
            <a:r>
              <a:rPr lang="en-US"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【云白板】</a:t>
            </a:r>
            <a:r>
              <a:rPr lang="zh-CN" altLang="zh-CN" sz="900" b="1" dirty="0">
                <a:latin typeface="微软雅黑" panose="020B0503020204020204" pitchFamily="34" charset="-122"/>
                <a:ea typeface="微软雅黑" panose="020B0503020204020204" pitchFamily="34" charset="-122"/>
                <a:cs typeface="Times New Roman" panose="02020603050405020304" pitchFamily="18" charset="0"/>
              </a:rPr>
              <a:t>：回到主场景</a:t>
            </a:r>
            <a:endParaRPr lang="zh-CN" altLang="zh-CN" sz="900" b="1" dirty="0">
              <a:latin typeface="微软雅黑" panose="020B0503020204020204" pitchFamily="34" charset="-122"/>
              <a:ea typeface="微软雅黑" panose="020B0503020204020204" pitchFamily="34" charset="-122"/>
            </a:endParaRPr>
          </a:p>
          <a:p>
            <a:endParaRPr lang="zh-CN" altLang="en-US" dirty="0"/>
          </a:p>
        </p:txBody>
      </p:sp>
      <p:grpSp>
        <p:nvGrpSpPr>
          <p:cNvPr id="22" name="组合 21"/>
          <p:cNvGrpSpPr/>
          <p:nvPr/>
        </p:nvGrpSpPr>
        <p:grpSpPr>
          <a:xfrm>
            <a:off x="4066503" y="2270646"/>
            <a:ext cx="281312" cy="1991505"/>
            <a:chOff x="5040051" y="2571622"/>
            <a:chExt cx="281312" cy="1991505"/>
          </a:xfrm>
        </p:grpSpPr>
        <p:pic>
          <p:nvPicPr>
            <p:cNvPr id="6152" name="图片 110" descr="icon_op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217" y="2571622"/>
              <a:ext cx="247650" cy="2476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图片 111" descr="icon_Rpen_norm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0051" y="3135688"/>
              <a:ext cx="257175" cy="2476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图片 113" descr="icon_cut_norm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1025" y="3440160"/>
              <a:ext cx="257175" cy="2476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图片 115" descr="icon_pageup_norm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4188" y="3746365"/>
              <a:ext cx="257175" cy="2476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图片 116" descr="icon_pagedown_norm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1025" y="4031253"/>
              <a:ext cx="257175" cy="247650"/>
            </a:xfrm>
            <a:prstGeom prst="rect">
              <a:avLst/>
            </a:prstGeom>
            <a:noFill/>
            <a:extLst>
              <a:ext uri="{909E8E84-426E-40DD-AFC4-6F175D3DCCD1}">
                <a14:hiddenFill xmlns:a14="http://schemas.microsoft.com/office/drawing/2010/main">
                  <a:solidFill>
                    <a:srgbClr val="FFFFFF"/>
                  </a:solidFill>
                </a14:hiddenFill>
              </a:ext>
            </a:extLst>
          </p:spPr>
        </p:pic>
        <p:pic>
          <p:nvPicPr>
            <p:cNvPr id="6145" name="图片 117" descr="icon_cloudboard_norm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1025" y="4315477"/>
              <a:ext cx="257175" cy="247650"/>
            </a:xfrm>
            <a:prstGeom prst="rect">
              <a:avLst/>
            </a:prstGeom>
            <a:noFill/>
            <a:extLst>
              <a:ext uri="{909E8E84-426E-40DD-AFC4-6F175D3DCCD1}">
                <a14:hiddenFill xmlns:a14="http://schemas.microsoft.com/office/drawing/2010/main">
                  <a:solidFill>
                    <a:srgbClr val="FFFFFF"/>
                  </a:solidFill>
                </a14:hiddenFill>
              </a:ext>
            </a:extLst>
          </p:spPr>
        </p:pic>
        <p:pic>
          <p:nvPicPr>
            <p:cNvPr id="33" name="图片 112" descr="icon_Bpen_norma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6492" y="2831848"/>
              <a:ext cx="257175" cy="247650"/>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矩形 34"/>
          <p:cNvSpPr/>
          <p:nvPr/>
        </p:nvSpPr>
        <p:spPr>
          <a:xfrm>
            <a:off x="4006151" y="2156788"/>
            <a:ext cx="2798097" cy="2143154"/>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p:cNvCxnSpPr/>
          <p:nvPr/>
        </p:nvCxnSpPr>
        <p:spPr>
          <a:xfrm rot="-5400000">
            <a:off x="3730674" y="3053036"/>
            <a:ext cx="0" cy="333571"/>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spTree>
  </p:cSld>
  <p:clrMapOvr>
    <a:masterClrMapping/>
  </p:clrMapOvr>
  <p:transition spd="slow" advTm="0">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smtClean="0">
                <a:solidFill>
                  <a:schemeClr val="bg1"/>
                </a:solidFill>
                <a:ea typeface="微软雅黑" panose="020B0503020204020204" pitchFamily="34" charset="-122"/>
              </a:rPr>
              <a:t>（</a:t>
            </a:r>
            <a:r>
              <a:rPr lang="en-US" altLang="zh-CN" sz="1600" b="1" dirty="0" smtClean="0">
                <a:solidFill>
                  <a:schemeClr val="bg1"/>
                </a:solidFill>
                <a:ea typeface="微软雅黑" panose="020B0503020204020204" pitchFamily="34" charset="-122"/>
              </a:rPr>
              <a:t>4</a:t>
            </a:r>
            <a:r>
              <a:rPr lang="zh-CN" altLang="en-US" sz="1600" b="1" dirty="0" smtClean="0">
                <a:solidFill>
                  <a:schemeClr val="bg1"/>
                </a:solidFill>
                <a:ea typeface="微软雅黑" panose="020B0503020204020204" pitchFamily="34" charset="-122"/>
              </a:rPr>
              <a:t>）原生态</a:t>
            </a:r>
            <a:r>
              <a:rPr lang="en-US" altLang="zh-CN" sz="1600" b="1" dirty="0" smtClean="0">
                <a:solidFill>
                  <a:schemeClr val="bg1"/>
                </a:solidFill>
                <a:ea typeface="微软雅黑" panose="020B0503020204020204" pitchFamily="34" charset="-122"/>
              </a:rPr>
              <a:t>PPT</a:t>
            </a:r>
            <a:r>
              <a:rPr lang="zh-CN" altLang="en-US" sz="1600" b="1" dirty="0" smtClean="0">
                <a:solidFill>
                  <a:schemeClr val="bg1"/>
                </a:solidFill>
                <a:ea typeface="微软雅黑" panose="020B0503020204020204" pitchFamily="34" charset="-122"/>
              </a:rPr>
              <a:t>模式</a:t>
            </a:r>
            <a:endParaRPr lang="zh-CN" altLang="en-US" sz="1600" b="1" dirty="0">
              <a:solidFill>
                <a:schemeClr val="bg1"/>
              </a:solidFill>
              <a:ea typeface="微软雅黑" panose="020B0503020204020204" pitchFamily="34" charset="-122"/>
            </a:endParaRPr>
          </a:p>
        </p:txBody>
      </p:sp>
      <p:pic>
        <p:nvPicPr>
          <p:cNvPr id="5123" name="图片 106" descr="icon_menu_nor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736" y="1037138"/>
            <a:ext cx="247650" cy="2476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图片 107" descr="icon_se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052970"/>
            <a:ext cx="2190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5121" name="图片 108" descr="icon_fullsc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835" y="1014760"/>
            <a:ext cx="247650" cy="247650"/>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1570981" y="956797"/>
            <a:ext cx="6264696" cy="830997"/>
          </a:xfrm>
          <a:prstGeom prst="rect">
            <a:avLst/>
          </a:prstGeom>
          <a:noFill/>
        </p:spPr>
        <p:txBody>
          <a:bodyPr wrap="square" rtlCol="0">
            <a:spAutoFit/>
          </a:bodyPr>
          <a:lstStyle/>
          <a:p>
            <a:pPr lvl="0" eaLnBrk="0" fontAlgn="base" hangingPunct="0">
              <a:lnSpc>
                <a:spcPct val="150000"/>
              </a:lnSpc>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点击     </a:t>
            </a: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b="1" dirty="0">
                <a:latin typeface="微软雅黑" panose="020B0503020204020204" pitchFamily="34" charset="-122"/>
                <a:ea typeface="微软雅黑" panose="020B0503020204020204" pitchFamily="34" charset="-122"/>
                <a:cs typeface="Times New Roman" panose="02020603050405020304" pitchFamily="18" charset="0"/>
              </a:rPr>
              <a:t>菜单）</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b="1" dirty="0">
                <a:latin typeface="微软雅黑" panose="020B0503020204020204" pitchFamily="34" charset="-122"/>
                <a:ea typeface="微软雅黑" panose="020B0503020204020204" pitchFamily="34" charset="-122"/>
                <a:cs typeface="Times New Roman" panose="02020603050405020304" pitchFamily="18" charset="0"/>
              </a:rPr>
              <a:t>设置）</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全屏</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选上</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原生态打开</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PPT</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选择</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文件</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endParaRPr>
          </a:p>
          <a:p>
            <a:pPr lvl="0" eaLnBrk="0" fontAlgn="base" hangingPunct="0">
              <a:lnSpc>
                <a:spcPct val="150000"/>
              </a:lnSpc>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点击 </a:t>
            </a:r>
            <a:r>
              <a:rPr lang="zh-CN" altLang="zh-CN" sz="12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全屏</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200" b="1" dirty="0">
              <a:latin typeface="微软雅黑" panose="020B0503020204020204" pitchFamily="34" charset="-122"/>
              <a:ea typeface="微软雅黑" panose="020B0503020204020204" pitchFamily="34" charset="-122"/>
            </a:endParaRPr>
          </a:p>
          <a:p>
            <a:pPr indent="266700" eaLnBrk="0" fontAlgn="base" hangingPunct="0">
              <a:spcBef>
                <a:spcPct val="0"/>
              </a:spcBef>
              <a:spcAft>
                <a:spcPct val="0"/>
              </a:spcAft>
            </a:pPr>
            <a:endParaRPr lang="zh-CN" altLang="en-US" sz="1200" b="1" dirty="0">
              <a:latin typeface="微软雅黑" panose="020B0503020204020204" pitchFamily="34" charset="-122"/>
              <a:ea typeface="微软雅黑" panose="020B0503020204020204" pitchFamily="34" charset="-122"/>
            </a:endParaRPr>
          </a:p>
        </p:txBody>
      </p:sp>
      <p:sp>
        <p:nvSpPr>
          <p:cNvPr id="3" name="矩形 2"/>
          <p:cNvSpPr/>
          <p:nvPr/>
        </p:nvSpPr>
        <p:spPr>
          <a:xfrm>
            <a:off x="1475656" y="722944"/>
            <a:ext cx="6012532" cy="276999"/>
          </a:xfrm>
          <a:prstGeom prst="rect">
            <a:avLst/>
          </a:prstGeom>
        </p:spPr>
        <p:txBody>
          <a:bodyPr wrap="square">
            <a:spAutoFit/>
          </a:bodyPr>
          <a:lstStyle/>
          <a:p>
            <a:pPr lvl="0" algn="ctr" eaLnBrk="0" fontAlgn="base" hangingPunct="0">
              <a:spcBef>
                <a:spcPct val="0"/>
              </a:spcBef>
              <a:spcAft>
                <a:spcPct val="0"/>
              </a:spcAft>
            </a:pPr>
            <a:r>
              <a:rPr lang="zh-CN" altLang="en-US" sz="12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如果您的</a:t>
            </a:r>
            <a:r>
              <a:rPr lang="en-US" altLang="zh-CN" sz="12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PPT</a:t>
            </a:r>
            <a:r>
              <a:rPr lang="zh-CN" altLang="en-US" sz="12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里插入了动画和背景音乐，使用此模式可以还原</a:t>
            </a:r>
            <a:r>
              <a:rPr lang="en-US" altLang="zh-CN" sz="12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PPT</a:t>
            </a:r>
            <a:r>
              <a:rPr lang="zh-CN" altLang="en-US" sz="12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的原有效果！</a:t>
            </a:r>
            <a:endParaRPr lang="en-US" altLang="zh-CN" sz="1200" b="1" dirty="0">
              <a:solidFill>
                <a:srgbClr val="FF0000"/>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 t="5031" r="21510"/>
          <a:stretch>
            <a:fillRect/>
          </a:stretch>
        </p:blipFill>
        <p:spPr>
          <a:xfrm>
            <a:off x="2483768" y="1534512"/>
            <a:ext cx="4640138" cy="3158056"/>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3768" y="2531890"/>
            <a:ext cx="766975" cy="2160678"/>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7864" y="1813078"/>
            <a:ext cx="3168352" cy="2470612"/>
          </a:xfrm>
          <a:prstGeom prst="rect">
            <a:avLst/>
          </a:prstGeom>
        </p:spPr>
      </p:pic>
      <p:sp>
        <p:nvSpPr>
          <p:cNvPr id="14" name="矩形 13"/>
          <p:cNvSpPr/>
          <p:nvPr/>
        </p:nvSpPr>
        <p:spPr>
          <a:xfrm>
            <a:off x="4081660" y="2168474"/>
            <a:ext cx="2344639" cy="28803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115616" y="555526"/>
            <a:ext cx="1872208" cy="661947"/>
            <a:chOff x="1115616" y="555526"/>
            <a:chExt cx="1872208" cy="661947"/>
          </a:xfrm>
        </p:grpSpPr>
        <p:sp>
          <p:nvSpPr>
            <p:cNvPr id="4" name="平行四边形 3"/>
            <p:cNvSpPr/>
            <p:nvPr/>
          </p:nvSpPr>
          <p:spPr>
            <a:xfrm>
              <a:off x="1233516" y="641409"/>
              <a:ext cx="1728192" cy="576064"/>
            </a:xfrm>
            <a:prstGeom prst="parallelogram">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187624" y="555526"/>
              <a:ext cx="1728192" cy="576064"/>
            </a:xfrm>
            <a:prstGeom prst="parallelogram">
              <a:avLst/>
            </a:prstGeom>
            <a:solidFill>
              <a:srgbClr val="3AA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568003"/>
              <a:ext cx="1872208" cy="52322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软件介绍</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2962275" y="351155"/>
            <a:ext cx="4667250" cy="939800"/>
          </a:xfrm>
          <a:prstGeom prst="rect">
            <a:avLst/>
          </a:prstGeom>
        </p:spPr>
        <p:txBody>
          <a:bodyPr wrap="square">
            <a:spAutoFit/>
          </a:bodyPr>
          <a:lstStyle/>
          <a:p>
            <a:pPr marL="609600" algn="just">
              <a:lnSpc>
                <a:spcPct val="115000"/>
              </a:lnSpc>
              <a:spcAft>
                <a:spcPts val="0"/>
              </a:spcAft>
            </a:pP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云白板</a:t>
            </a:r>
            <a:r>
              <a:rPr lang="en-US"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5.0</a:t>
            </a: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是一款智能化人机交互</a:t>
            </a: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教学</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软件，</a:t>
            </a: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提供了智能化的书写操作、文档导入与展示、远程互动等功能。</a:t>
            </a:r>
          </a:p>
          <a:p>
            <a:pPr marL="609600" algn="just">
              <a:lnSpc>
                <a:spcPct val="115000"/>
              </a:lnSpc>
              <a:spcAft>
                <a:spcPts val="0"/>
              </a:spcAft>
            </a:pPr>
            <a:r>
              <a:rPr lang="en-US" altLang="zh-CN" sz="1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打开投影可采用手指、白板笔进行操作。</a:t>
            </a:r>
          </a:p>
          <a:p>
            <a:pPr marL="609600" algn="just">
              <a:lnSpc>
                <a:spcPct val="115000"/>
              </a:lnSpc>
              <a:spcAft>
                <a:spcPts val="0"/>
              </a:spcAft>
            </a:pPr>
            <a:r>
              <a:rPr lang="en-US" altLang="zh-CN" sz="1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关闭投影可采用水性白板笔进行书写。</a:t>
            </a:r>
          </a:p>
        </p:txBody>
      </p:sp>
      <p:grpSp>
        <p:nvGrpSpPr>
          <p:cNvPr id="9" name="组合 8"/>
          <p:cNvGrpSpPr/>
          <p:nvPr/>
        </p:nvGrpSpPr>
        <p:grpSpPr>
          <a:xfrm>
            <a:off x="107504" y="23143"/>
            <a:ext cx="3839041" cy="460375"/>
            <a:chOff x="1962319" y="1905000"/>
            <a:chExt cx="3839041" cy="460375"/>
          </a:xfrm>
        </p:grpSpPr>
        <p:sp>
          <p:nvSpPr>
            <p:cNvPr id="10" name="椭圆 9"/>
            <p:cNvSpPr/>
            <p:nvPr/>
          </p:nvSpPr>
          <p:spPr>
            <a:xfrm>
              <a:off x="1962319" y="1926964"/>
              <a:ext cx="396003" cy="396003"/>
            </a:xfrm>
            <a:prstGeom prst="ellipse">
              <a:avLst/>
            </a:prstGeom>
            <a:solidFill>
              <a:srgbClr val="3AADA6"/>
            </a:soli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400" b="1"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TextBox 57"/>
            <p:cNvSpPr txBox="1"/>
            <p:nvPr/>
          </p:nvSpPr>
          <p:spPr>
            <a:xfrm>
              <a:off x="2371090" y="1905000"/>
              <a:ext cx="3430270" cy="460375"/>
            </a:xfrm>
            <a:prstGeom prst="rect">
              <a:avLst/>
            </a:prstGeom>
            <a:noFill/>
          </p:spPr>
          <p:txBody>
            <a:bodyPr wrap="square" rtlCol="0">
              <a:spAutoFit/>
            </a:bodyPr>
            <a:lstStyle/>
            <a:p>
              <a:pPr algn="l"/>
              <a:r>
                <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rPr>
                <a:t>云白板教学操作</a:t>
              </a:r>
              <a:r>
                <a:rPr lang="zh-CN" altLang="en-US" sz="2400" b="1" dirty="0" smtClean="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sym typeface="+mn-ea"/>
                </a:rPr>
                <a:t>指引</a:t>
              </a:r>
              <a:endPar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65" y="549275"/>
            <a:ext cx="622935" cy="66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a:blip r:embed="rId3"/>
          <a:stretch>
            <a:fillRect/>
          </a:stretch>
        </p:blipFill>
        <p:spPr>
          <a:xfrm>
            <a:off x="990600" y="1509395"/>
            <a:ext cx="7424420" cy="3350260"/>
          </a:xfrm>
          <a:prstGeom prst="rect">
            <a:avLst/>
          </a:prstGeom>
        </p:spPr>
      </p:pic>
    </p:spTree>
  </p:cSld>
  <p:clrMapOvr>
    <a:masterClrMapping/>
  </p:clrMapOvr>
  <p:transition spd="slow" advTm="1410">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smtClean="0">
                <a:solidFill>
                  <a:schemeClr val="bg1"/>
                </a:solidFill>
                <a:ea typeface="微软雅黑" panose="020B0503020204020204" pitchFamily="34" charset="-122"/>
              </a:rPr>
              <a:t>（</a:t>
            </a:r>
            <a:r>
              <a:rPr lang="en-US" altLang="zh-CN" sz="1600" b="1" dirty="0" smtClean="0">
                <a:solidFill>
                  <a:schemeClr val="bg1"/>
                </a:solidFill>
                <a:ea typeface="微软雅黑" panose="020B0503020204020204" pitchFamily="34" charset="-122"/>
              </a:rPr>
              <a:t>5</a:t>
            </a:r>
            <a:r>
              <a:rPr lang="zh-CN" altLang="en-US" sz="1600" b="1" dirty="0" smtClean="0">
                <a:solidFill>
                  <a:schemeClr val="bg1"/>
                </a:solidFill>
                <a:ea typeface="微软雅黑" panose="020B0503020204020204" pitchFamily="34" charset="-122"/>
              </a:rPr>
              <a:t>）实物投影</a:t>
            </a:r>
            <a:endParaRPr lang="zh-CN" altLang="en-US" sz="1600" b="1" dirty="0">
              <a:solidFill>
                <a:schemeClr val="bg1"/>
              </a:solidFill>
              <a:ea typeface="微软雅黑" panose="020B0503020204020204" pitchFamily="34" charset="-122"/>
            </a:endParaRPr>
          </a:p>
        </p:txBody>
      </p:sp>
      <p:sp>
        <p:nvSpPr>
          <p:cNvPr id="11" name="矩形 10"/>
          <p:cNvSpPr/>
          <p:nvPr/>
        </p:nvSpPr>
        <p:spPr>
          <a:xfrm>
            <a:off x="1547664" y="519862"/>
            <a:ext cx="5004556" cy="646331"/>
          </a:xfrm>
          <a:prstGeom prst="rect">
            <a:avLst/>
          </a:prstGeom>
        </p:spPr>
        <p:txBody>
          <a:bodyPr wrap="square">
            <a:spAutoFit/>
          </a:bodyPr>
          <a:lstStyle/>
          <a:p>
            <a:pPr marL="533400" algn="ctr">
              <a:lnSpc>
                <a:spcPct val="150000"/>
              </a:lnSpc>
              <a:spcAft>
                <a:spcPts val="0"/>
              </a:spcAft>
            </a:pPr>
            <a:r>
              <a:rPr lang="zh-CN" altLang="en-US" sz="12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纸质文档或立体模型想要展示给全班同学，可通过此方式展示</a:t>
            </a:r>
            <a:endParaRPr lang="en-US" altLang="zh-CN" sz="12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marL="533400" algn="ctr">
              <a:lnSpc>
                <a:spcPct val="150000"/>
              </a:lnSpc>
              <a:spcAft>
                <a:spcPts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（此功能需搭配实物展台使用）</a:t>
            </a:r>
            <a:endParaRPr lang="zh-CN"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125468"/>
            <a:ext cx="6341163" cy="3566904"/>
          </a:xfrm>
          <a:prstGeom prst="rect">
            <a:avLst/>
          </a:prstGeom>
        </p:spPr>
      </p:pic>
      <p:cxnSp>
        <p:nvCxnSpPr>
          <p:cNvPr id="18" name="直接箭头连接符 17"/>
          <p:cNvCxnSpPr/>
          <p:nvPr/>
        </p:nvCxnSpPr>
        <p:spPr>
          <a:xfrm flipV="1">
            <a:off x="1403648" y="4155926"/>
            <a:ext cx="0" cy="276997"/>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sp>
        <p:nvSpPr>
          <p:cNvPr id="8" name="矩形 7"/>
          <p:cNvSpPr/>
          <p:nvPr/>
        </p:nvSpPr>
        <p:spPr>
          <a:xfrm>
            <a:off x="1117964" y="3440345"/>
            <a:ext cx="825744" cy="715581"/>
          </a:xfrm>
          <a:prstGeom prst="rect">
            <a:avLst/>
          </a:prstGeom>
        </p:spPr>
        <p:txBody>
          <a:bodyPr wrap="square">
            <a:spAutoFit/>
          </a:bodyPr>
          <a:lstStyle/>
          <a:p>
            <a:pPr>
              <a:lnSpc>
                <a:spcPct val="150000"/>
              </a:lnSpc>
            </a:pPr>
            <a:r>
              <a:rPr lang="zh-CN" altLang="en-US" sz="9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能够切换到接上的不同摄像头</a:t>
            </a:r>
          </a:p>
        </p:txBody>
      </p:sp>
      <p:cxnSp>
        <p:nvCxnSpPr>
          <p:cNvPr id="20" name="直接箭头连接符 19"/>
          <p:cNvCxnSpPr/>
          <p:nvPr/>
        </p:nvCxnSpPr>
        <p:spPr>
          <a:xfrm flipV="1">
            <a:off x="2267744" y="4183729"/>
            <a:ext cx="0" cy="276997"/>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23" name="直接箭头连接符 22"/>
          <p:cNvCxnSpPr/>
          <p:nvPr/>
        </p:nvCxnSpPr>
        <p:spPr>
          <a:xfrm flipV="1">
            <a:off x="6372200" y="4161682"/>
            <a:ext cx="0" cy="276997"/>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24" name="直接箭头连接符 23"/>
          <p:cNvCxnSpPr/>
          <p:nvPr/>
        </p:nvCxnSpPr>
        <p:spPr>
          <a:xfrm>
            <a:off x="6552220" y="4618682"/>
            <a:ext cx="0" cy="185316"/>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25" name="直接箭头连接符 24"/>
          <p:cNvCxnSpPr/>
          <p:nvPr/>
        </p:nvCxnSpPr>
        <p:spPr>
          <a:xfrm flipV="1">
            <a:off x="6737633" y="4155925"/>
            <a:ext cx="0" cy="276997"/>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26" name="直接箭头连接符 25"/>
          <p:cNvCxnSpPr/>
          <p:nvPr/>
        </p:nvCxnSpPr>
        <p:spPr>
          <a:xfrm flipV="1">
            <a:off x="3995936" y="4183728"/>
            <a:ext cx="0" cy="276997"/>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27" name="直接箭头连接符 26"/>
          <p:cNvCxnSpPr/>
          <p:nvPr/>
        </p:nvCxnSpPr>
        <p:spPr>
          <a:xfrm flipV="1">
            <a:off x="4229865" y="4183727"/>
            <a:ext cx="0" cy="276997"/>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sp>
        <p:nvSpPr>
          <p:cNvPr id="10" name="矩形 9"/>
          <p:cNvSpPr/>
          <p:nvPr/>
        </p:nvSpPr>
        <p:spPr>
          <a:xfrm>
            <a:off x="1943708" y="3675898"/>
            <a:ext cx="820526" cy="507831"/>
          </a:xfrm>
          <a:prstGeom prst="rect">
            <a:avLst/>
          </a:prstGeom>
        </p:spPr>
        <p:txBody>
          <a:bodyPr wrap="square">
            <a:spAutoFit/>
          </a:bodyPr>
          <a:lstStyle/>
          <a:p>
            <a:r>
              <a:rPr lang="zh-CN" altLang="en-US" sz="9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能够切换到</a:t>
            </a: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9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流畅</a:t>
            </a: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9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9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高清</a:t>
            </a:r>
            <a:r>
              <a:rPr lang="en-US" altLang="zh-CN" sz="9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900" dirty="0"/>
          </a:p>
        </p:txBody>
      </p:sp>
      <p:sp>
        <p:nvSpPr>
          <p:cNvPr id="14" name="矩形 13"/>
          <p:cNvSpPr/>
          <p:nvPr/>
        </p:nvSpPr>
        <p:spPr>
          <a:xfrm>
            <a:off x="3782613" y="3675898"/>
            <a:ext cx="719607" cy="507831"/>
          </a:xfrm>
          <a:prstGeom prst="rect">
            <a:avLst/>
          </a:prstGeom>
        </p:spPr>
        <p:txBody>
          <a:bodyPr wrap="square">
            <a:spAutoFit/>
          </a:bodyPr>
          <a:lstStyle/>
          <a:p>
            <a:pPr marL="0" lvl="2">
              <a:lnSpc>
                <a:spcPct val="150000"/>
              </a:lnSpc>
            </a:pPr>
            <a:r>
              <a:rPr lang="zh-CN" altLang="en-US" sz="9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单指标注</a:t>
            </a:r>
            <a:r>
              <a:rPr lang="zh-CN" altLang="en-US" sz="900" b="1" dirty="0">
                <a:solidFill>
                  <a:schemeClr val="bg1"/>
                </a:solidFill>
                <a:latin typeface="微软雅黑" panose="020B0503020204020204" pitchFamily="34" charset="-122"/>
                <a:ea typeface="微软雅黑" panose="020B0503020204020204" pitchFamily="34" charset="-122"/>
              </a:rPr>
              <a:t>  </a:t>
            </a:r>
            <a:r>
              <a:rPr lang="zh-CN" altLang="en-US" sz="9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黑笔</a:t>
            </a:r>
            <a:r>
              <a:rPr lang="en-US" altLang="zh-CN" sz="9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9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红笔</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497538" y="3293046"/>
            <a:ext cx="715301" cy="923330"/>
          </a:xfrm>
          <a:prstGeom prst="rect">
            <a:avLst/>
          </a:prstGeom>
        </p:spPr>
        <p:txBody>
          <a:bodyPr wrap="square">
            <a:spAutoFit/>
          </a:bodyPr>
          <a:lstStyle/>
          <a:p>
            <a:pPr>
              <a:lnSpc>
                <a:spcPct val="150000"/>
              </a:lnSpc>
            </a:pPr>
            <a:r>
              <a:rPr lang="zh-CN" altLang="zh-CN" sz="9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点击</a:t>
            </a:r>
            <a:r>
              <a:rPr lang="zh-CN" altLang="en-US" sz="9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可</a:t>
            </a:r>
            <a:r>
              <a:rPr lang="zh-CN" altLang="zh-CN" sz="9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将</a:t>
            </a:r>
            <a:r>
              <a:rPr lang="zh-CN" altLang="zh-CN" sz="9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当前画面截图到主场景。</a:t>
            </a:r>
            <a:endParaRPr lang="zh-CN" altLang="zh-CN" sz="9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184175" y="4778748"/>
            <a:ext cx="1106917" cy="230832"/>
          </a:xfrm>
          <a:prstGeom prst="rect">
            <a:avLst/>
          </a:prstGeom>
        </p:spPr>
        <p:txBody>
          <a:bodyPr wrap="square">
            <a:spAutoFit/>
          </a:bodyPr>
          <a:lstStyle/>
          <a:p>
            <a:pPr algn="just">
              <a:spcAft>
                <a:spcPts val="0"/>
              </a:spcAft>
            </a:pPr>
            <a:r>
              <a:rPr lang="zh-CN" altLang="en-US" sz="900" b="1" kern="100" dirty="0" smtClean="0">
                <a:latin typeface="微软雅黑" panose="020B0503020204020204" pitchFamily="34" charset="-122"/>
                <a:ea typeface="微软雅黑" panose="020B0503020204020204" pitchFamily="34" charset="-122"/>
                <a:cs typeface="Times New Roman" panose="02020603050405020304" pitchFamily="18" charset="0"/>
              </a:rPr>
              <a:t>点击</a:t>
            </a:r>
            <a:r>
              <a:rPr lang="zh-CN"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rPr>
              <a:t>进行</a:t>
            </a:r>
            <a:r>
              <a:rPr lang="zh-CN" altLang="zh-CN" sz="900" b="1" kern="100" dirty="0">
                <a:latin typeface="微软雅黑" panose="020B0503020204020204" pitchFamily="34" charset="-122"/>
                <a:ea typeface="微软雅黑" panose="020B0503020204020204" pitchFamily="34" charset="-122"/>
                <a:cs typeface="Times New Roman" panose="02020603050405020304" pitchFamily="18" charset="0"/>
              </a:rPr>
              <a:t>画面</a:t>
            </a:r>
            <a:r>
              <a:rPr lang="zh-CN"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rPr>
              <a:t>旋转</a:t>
            </a:r>
            <a:endParaRPr lang="zh-CN" altLang="zh-CN" sz="9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矩形 28"/>
          <p:cNvSpPr/>
          <p:nvPr/>
        </p:nvSpPr>
        <p:spPr>
          <a:xfrm>
            <a:off x="6169103" y="3469437"/>
            <a:ext cx="482982" cy="784830"/>
          </a:xfrm>
          <a:prstGeom prst="rect">
            <a:avLst/>
          </a:prstGeom>
        </p:spPr>
        <p:txBody>
          <a:bodyPr wrap="square">
            <a:spAutoFit/>
          </a:bodyPr>
          <a:lstStyle/>
          <a:p>
            <a:r>
              <a:rPr lang="zh-CN" altLang="en-US" sz="9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点击</a:t>
            </a:r>
            <a:r>
              <a:rPr lang="zh-CN" altLang="zh-CN" sz="9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进行</a:t>
            </a:r>
            <a:endParaRPr lang="en-US" altLang="zh-CN" sz="9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sz="9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画面镜像</a:t>
            </a:r>
            <a:endParaRPr lang="en-US" altLang="zh-CN" sz="9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sz="9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翻转</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9" name="椭圆 8"/>
          <p:cNvSpPr/>
          <p:nvPr/>
        </p:nvSpPr>
        <p:spPr>
          <a:xfrm>
            <a:off x="1021197" y="3291201"/>
            <a:ext cx="677676" cy="677676"/>
          </a:xfrm>
          <a:prstGeom prst="ellipse">
            <a:avLst/>
          </a:prstGeom>
          <a:solidFill>
            <a:srgbClr val="3AADA6"/>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898898" y="507680"/>
            <a:ext cx="274777" cy="274777"/>
          </a:xfrm>
          <a:prstGeom prst="ellipse">
            <a:avLst/>
          </a:prstGeom>
          <a:solidFill>
            <a:srgbClr val="3AADA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5339712" y="1315977"/>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2680939" y="3364863"/>
            <a:ext cx="219777" cy="219777"/>
            <a:chOff x="304800" y="673100"/>
            <a:chExt cx="4000500" cy="4000500"/>
          </a:xfrm>
          <a:effectLst>
            <a:outerShdw blurRad="381000" dist="152400" dir="8100000" algn="tr" rotWithShape="0">
              <a:prstClr val="black">
                <a:alpha val="7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4534785" y="1054817"/>
            <a:ext cx="274777" cy="274777"/>
          </a:xfrm>
          <a:prstGeom prst="ellipse">
            <a:avLst/>
          </a:prstGeom>
          <a:solidFill>
            <a:srgbClr val="3AADA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4549298" y="4510926"/>
            <a:ext cx="137389" cy="137389"/>
          </a:xfrm>
          <a:prstGeom prst="ellipse">
            <a:avLst/>
          </a:prstGeom>
          <a:solidFill>
            <a:srgbClr val="3AADA6"/>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3568901" y="3123469"/>
            <a:ext cx="824609" cy="824609"/>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28"/>
          <p:cNvSpPr txBox="1"/>
          <p:nvPr/>
        </p:nvSpPr>
        <p:spPr>
          <a:xfrm>
            <a:off x="1780194" y="1520013"/>
            <a:ext cx="1867819" cy="523220"/>
          </a:xfrm>
          <a:prstGeom prst="rect">
            <a:avLst/>
          </a:prstGeom>
          <a:noFill/>
          <a:effectLst/>
        </p:spPr>
        <p:txBody>
          <a:bodyPr wrap="none" rtlCol="0">
            <a:spAutoFit/>
          </a:bodyPr>
          <a:lstStyle/>
          <a:p>
            <a:r>
              <a:rPr lang="en-US" altLang="zh-CN" sz="2800" b="1" dirty="0" smtClean="0">
                <a:solidFill>
                  <a:srgbClr val="3AADA6"/>
                </a:solidFill>
                <a:latin typeface="微软雅黑" panose="020B0503020204020204" pitchFamily="34" charset="-122"/>
                <a:ea typeface="微软雅黑" panose="020B0503020204020204" pitchFamily="34" charset="-122"/>
              </a:rPr>
              <a:t>THANKS!</a:t>
            </a:r>
            <a:endParaRPr lang="zh-CN" altLang="en-US" sz="2800" b="1" dirty="0">
              <a:solidFill>
                <a:srgbClr val="3AADA6"/>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156176" y="3476615"/>
            <a:ext cx="2749471" cy="707886"/>
          </a:xfrm>
          <a:prstGeom prst="rect">
            <a:avLst/>
          </a:prstGeom>
          <a:noFill/>
        </p:spPr>
        <p:txBody>
          <a:bodyPr wrap="none" rtlCol="0">
            <a:spAutoFit/>
          </a:bodyPr>
          <a:lstStyle/>
          <a:p>
            <a:r>
              <a:rPr lang="zh-CN" altLang="en-US" sz="4000" b="1" dirty="0" smtClean="0">
                <a:solidFill>
                  <a:srgbClr val="3AADA6"/>
                </a:solidFill>
                <a:latin typeface="微软雅黑" panose="020B0503020204020204" pitchFamily="34" charset="-122"/>
                <a:ea typeface="微软雅黑" panose="020B0503020204020204" pitchFamily="34" charset="-122"/>
              </a:rPr>
              <a:t>感谢欣赏！</a:t>
            </a:r>
            <a:endParaRPr lang="en-US" altLang="zh-CN" sz="4000" b="1" dirty="0" smtClean="0">
              <a:solidFill>
                <a:srgbClr val="3AADA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76801" y="1095910"/>
            <a:ext cx="3161021" cy="3132024"/>
            <a:chOff x="3665655" y="995806"/>
            <a:chExt cx="4215792" cy="4176032"/>
          </a:xfrm>
        </p:grpSpPr>
        <p:sp>
          <p:nvSpPr>
            <p:cNvPr id="3" name="椭圆 2"/>
            <p:cNvSpPr/>
            <p:nvPr/>
          </p:nvSpPr>
          <p:spPr>
            <a:xfrm>
              <a:off x="3829551" y="1283838"/>
              <a:ext cx="3888000" cy="3888000"/>
            </a:xfrm>
            <a:prstGeom prst="ellipse">
              <a:avLst/>
            </a:prstGeom>
            <a:noFill/>
            <a:ln>
              <a:solidFill>
                <a:srgbClr val="3AA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正五边形 3"/>
            <p:cNvSpPr/>
            <p:nvPr/>
          </p:nvSpPr>
          <p:spPr>
            <a:xfrm>
              <a:off x="3865339" y="1196752"/>
              <a:ext cx="3816424" cy="3634690"/>
            </a:xfrm>
            <a:prstGeom prst="pentagon">
              <a:avLst/>
            </a:prstGeom>
            <a:noFill/>
            <a:ln w="127000">
              <a:solidFill>
                <a:srgbClr val="3AA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椭圆 4"/>
            <p:cNvSpPr/>
            <p:nvPr/>
          </p:nvSpPr>
          <p:spPr>
            <a:xfrm>
              <a:off x="5485519" y="995806"/>
              <a:ext cx="576064" cy="576064"/>
            </a:xfrm>
            <a:prstGeom prst="ellipse">
              <a:avLst/>
            </a:prstGeom>
            <a:solidFill>
              <a:schemeClr val="bg1"/>
            </a:solidFill>
            <a:ln w="127000">
              <a:solidFill>
                <a:srgbClr val="3AA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tx1">
                      <a:lumMod val="65000"/>
                      <a:lumOff val="35000"/>
                    </a:schemeClr>
                  </a:solidFill>
                  <a:latin typeface="微软雅黑" panose="020B0503020204020204" pitchFamily="34" charset="-122"/>
                  <a:ea typeface="微软雅黑" panose="020B0503020204020204" pitchFamily="34" charset="-122"/>
                </a:rPr>
                <a:t>1</a:t>
              </a:r>
              <a:endParaRPr lang="zh-CN" altLang="en-US" sz="2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3665655" y="2293831"/>
              <a:ext cx="576064" cy="576064"/>
            </a:xfrm>
            <a:prstGeom prst="ellipse">
              <a:avLst/>
            </a:prstGeom>
            <a:solidFill>
              <a:schemeClr val="bg1"/>
            </a:solidFill>
            <a:ln w="127000">
              <a:solidFill>
                <a:srgbClr val="3AA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tx1">
                      <a:lumMod val="65000"/>
                      <a:lumOff val="35000"/>
                    </a:schemeClr>
                  </a:solidFill>
                  <a:latin typeface="微软雅黑" panose="020B0503020204020204" pitchFamily="34" charset="-122"/>
                  <a:ea typeface="微软雅黑" panose="020B0503020204020204" pitchFamily="34" charset="-122"/>
                </a:rPr>
                <a:t>5</a:t>
              </a:r>
              <a:endParaRPr lang="zh-CN" altLang="en-US" sz="2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7305383" y="2293831"/>
              <a:ext cx="576064" cy="576064"/>
            </a:xfrm>
            <a:prstGeom prst="ellipse">
              <a:avLst/>
            </a:prstGeom>
            <a:solidFill>
              <a:schemeClr val="bg1"/>
            </a:solidFill>
            <a:ln w="127000">
              <a:solidFill>
                <a:srgbClr val="3AA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tx1">
                      <a:lumMod val="65000"/>
                      <a:lumOff val="35000"/>
                    </a:schemeClr>
                  </a:solidFill>
                  <a:latin typeface="微软雅黑" panose="020B0503020204020204" pitchFamily="34" charset="-122"/>
                  <a:ea typeface="微软雅黑" panose="020B0503020204020204" pitchFamily="34" charset="-122"/>
                </a:rPr>
                <a:t>2</a:t>
              </a:r>
              <a:endParaRPr lang="zh-CN" altLang="en-US" sz="2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椭圆 7"/>
            <p:cNvSpPr/>
            <p:nvPr/>
          </p:nvSpPr>
          <p:spPr>
            <a:xfrm>
              <a:off x="4297387" y="4462905"/>
              <a:ext cx="576064" cy="576064"/>
            </a:xfrm>
            <a:prstGeom prst="ellipse">
              <a:avLst/>
            </a:prstGeom>
            <a:solidFill>
              <a:schemeClr val="bg1"/>
            </a:solidFill>
            <a:ln w="127000">
              <a:solidFill>
                <a:srgbClr val="3AA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tx1">
                      <a:lumMod val="65000"/>
                      <a:lumOff val="35000"/>
                    </a:schemeClr>
                  </a:solidFill>
                  <a:latin typeface="微软雅黑" panose="020B0503020204020204" pitchFamily="34" charset="-122"/>
                  <a:ea typeface="微软雅黑" panose="020B0503020204020204" pitchFamily="34" charset="-122"/>
                </a:rPr>
                <a:t>4</a:t>
              </a:r>
              <a:endParaRPr lang="zh-CN" altLang="en-US" sz="2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6673651" y="4462905"/>
              <a:ext cx="576064" cy="576064"/>
            </a:xfrm>
            <a:prstGeom prst="ellipse">
              <a:avLst/>
            </a:prstGeom>
            <a:solidFill>
              <a:schemeClr val="bg1"/>
            </a:solidFill>
            <a:ln w="127000">
              <a:solidFill>
                <a:srgbClr val="3AA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tx1">
                      <a:lumMod val="65000"/>
                      <a:lumOff val="35000"/>
                    </a:schemeClr>
                  </a:solidFill>
                  <a:latin typeface="微软雅黑" panose="020B0503020204020204" pitchFamily="34" charset="-122"/>
                  <a:ea typeface="微软雅黑" panose="020B0503020204020204" pitchFamily="34" charset="-122"/>
                </a:rPr>
                <a:t>3</a:t>
              </a:r>
              <a:endParaRPr lang="zh-CN" altLang="en-US" sz="2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0" name="TextBox 8"/>
          <p:cNvSpPr txBox="1"/>
          <p:nvPr/>
        </p:nvSpPr>
        <p:spPr>
          <a:xfrm>
            <a:off x="3467943" y="544048"/>
            <a:ext cx="2237943" cy="346230"/>
          </a:xfrm>
          <a:prstGeom prst="rect">
            <a:avLst/>
          </a:prstGeom>
          <a:noFill/>
        </p:spPr>
        <p:txBody>
          <a:bodyPr wrap="square" lIns="68562" tIns="34281" rIns="68562" bIns="34281" rtlCol="0">
            <a:spAutoFit/>
          </a:bodyPr>
          <a:lstStyle/>
          <a:p>
            <a:pPr algn="ctr"/>
            <a:r>
              <a:rPr lang="zh-CN" altLang="en-US" sz="1800" b="1" dirty="0" smtClean="0">
                <a:solidFill>
                  <a:schemeClr val="tx1">
                    <a:lumMod val="65000"/>
                    <a:lumOff val="35000"/>
                  </a:schemeClr>
                </a:solidFill>
                <a:latin typeface="微软雅黑" panose="020B0503020204020204" pitchFamily="34" charset="-122"/>
                <a:ea typeface="微软雅黑" panose="020B0503020204020204" pitchFamily="34" charset="-122"/>
              </a:rPr>
              <a:t>课前资源导入及调用</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8"/>
          <p:cNvSpPr txBox="1"/>
          <p:nvPr/>
        </p:nvSpPr>
        <p:spPr>
          <a:xfrm>
            <a:off x="6137822" y="2112328"/>
            <a:ext cx="2682650" cy="346230"/>
          </a:xfrm>
          <a:prstGeom prst="rect">
            <a:avLst/>
          </a:prstGeom>
          <a:noFill/>
        </p:spPr>
        <p:txBody>
          <a:bodyPr wrap="square" lIns="68562" tIns="34281" rIns="68562" bIns="34281" rtlCol="0">
            <a:spAutoFit/>
          </a:bodyPr>
          <a:lstStyle/>
          <a:p>
            <a:pPr algn="ctr"/>
            <a:r>
              <a:rPr lang="zh-CN" altLang="en-US" sz="1800" b="1" dirty="0" smtClean="0">
                <a:solidFill>
                  <a:srgbClr val="5F5E5C"/>
                </a:solidFill>
                <a:latin typeface="微软雅黑" panose="020B0503020204020204" pitchFamily="34" charset="-122"/>
                <a:ea typeface="微软雅黑" panose="020B0503020204020204" pitchFamily="34" charset="-122"/>
              </a:rPr>
              <a:t>课中书写及基本手势操作</a:t>
            </a:r>
            <a:endParaRPr lang="zh-CN" altLang="en-US" sz="1800" b="1" dirty="0">
              <a:solidFill>
                <a:srgbClr val="5F5E5C"/>
              </a:solidFill>
              <a:latin typeface="微软雅黑" panose="020B0503020204020204" pitchFamily="34" charset="-122"/>
              <a:ea typeface="微软雅黑" panose="020B0503020204020204" pitchFamily="34" charset="-122"/>
            </a:endParaRPr>
          </a:p>
        </p:txBody>
      </p:sp>
      <p:sp>
        <p:nvSpPr>
          <p:cNvPr id="12" name="TextBox 8"/>
          <p:cNvSpPr txBox="1"/>
          <p:nvPr/>
        </p:nvSpPr>
        <p:spPr>
          <a:xfrm>
            <a:off x="5651895" y="3739134"/>
            <a:ext cx="2232473" cy="346230"/>
          </a:xfrm>
          <a:prstGeom prst="rect">
            <a:avLst/>
          </a:prstGeom>
          <a:noFill/>
        </p:spPr>
        <p:txBody>
          <a:bodyPr wrap="square" lIns="68562" tIns="34281" rIns="68562" bIns="34281" rtlCol="0">
            <a:spAutoFit/>
          </a:bodyPr>
          <a:lstStyle/>
          <a:p>
            <a:pPr algn="ctr"/>
            <a:r>
              <a:rPr lang="zh-CN" altLang="en-US" sz="1800" b="1" dirty="0" smtClean="0">
                <a:solidFill>
                  <a:srgbClr val="5F5E5C"/>
                </a:solidFill>
                <a:latin typeface="微软雅黑" panose="020B0503020204020204" pitchFamily="34" charset="-122"/>
                <a:ea typeface="微软雅黑" panose="020B0503020204020204" pitchFamily="34" charset="-122"/>
              </a:rPr>
              <a:t>课堂互动与走动教学</a:t>
            </a:r>
            <a:endParaRPr lang="zh-CN" altLang="en-US" sz="1800" b="1" dirty="0">
              <a:solidFill>
                <a:srgbClr val="5F5E5C"/>
              </a:solidFill>
              <a:latin typeface="微软雅黑" panose="020B0503020204020204" pitchFamily="34" charset="-122"/>
              <a:ea typeface="微软雅黑" panose="020B0503020204020204" pitchFamily="34" charset="-122"/>
            </a:endParaRPr>
          </a:p>
        </p:txBody>
      </p:sp>
      <p:sp>
        <p:nvSpPr>
          <p:cNvPr id="13" name="TextBox 8"/>
          <p:cNvSpPr txBox="1"/>
          <p:nvPr/>
        </p:nvSpPr>
        <p:spPr>
          <a:xfrm>
            <a:off x="1683092" y="3788672"/>
            <a:ext cx="1778544" cy="346230"/>
          </a:xfrm>
          <a:prstGeom prst="rect">
            <a:avLst/>
          </a:prstGeom>
          <a:noFill/>
        </p:spPr>
        <p:txBody>
          <a:bodyPr wrap="square" lIns="68562" tIns="34281" rIns="68562" bIns="34281" rtlCol="0">
            <a:spAutoFit/>
          </a:bodyPr>
          <a:lstStyle/>
          <a:p>
            <a:pPr algn="ctr"/>
            <a:r>
              <a:rPr lang="zh-CN" altLang="en-US" sz="1800" b="1" dirty="0" smtClean="0">
                <a:solidFill>
                  <a:srgbClr val="5F5E5C"/>
                </a:solidFill>
                <a:latin typeface="微软雅黑" panose="020B0503020204020204" pitchFamily="34" charset="-122"/>
                <a:ea typeface="微软雅黑" panose="020B0503020204020204" pitchFamily="34" charset="-122"/>
              </a:rPr>
              <a:t>课堂回顾与总结</a:t>
            </a:r>
            <a:endParaRPr lang="zh-CN" altLang="en-US" sz="1800" b="1" dirty="0">
              <a:solidFill>
                <a:srgbClr val="5F5E5C"/>
              </a:solidFill>
              <a:latin typeface="微软雅黑" panose="020B0503020204020204" pitchFamily="34" charset="-122"/>
              <a:ea typeface="微软雅黑" panose="020B0503020204020204" pitchFamily="34" charset="-122"/>
            </a:endParaRPr>
          </a:p>
        </p:txBody>
      </p:sp>
      <p:sp>
        <p:nvSpPr>
          <p:cNvPr id="14" name="TextBox 8"/>
          <p:cNvSpPr txBox="1"/>
          <p:nvPr/>
        </p:nvSpPr>
        <p:spPr>
          <a:xfrm>
            <a:off x="741765" y="2112328"/>
            <a:ext cx="2390075" cy="346230"/>
          </a:xfrm>
          <a:prstGeom prst="rect">
            <a:avLst/>
          </a:prstGeom>
          <a:noFill/>
        </p:spPr>
        <p:txBody>
          <a:bodyPr wrap="square" lIns="68562" tIns="34281" rIns="68562" bIns="34281" rtlCol="0">
            <a:spAutoFit/>
          </a:bodyPr>
          <a:lstStyle/>
          <a:p>
            <a:pPr algn="ctr"/>
            <a:r>
              <a:rPr lang="zh-CN" altLang="en-US" b="1" dirty="0" smtClean="0">
                <a:solidFill>
                  <a:srgbClr val="5F5E5C"/>
                </a:solidFill>
                <a:latin typeface="微软雅黑" panose="020B0503020204020204" pitchFamily="34" charset="-122"/>
                <a:ea typeface="微软雅黑" panose="020B0503020204020204" pitchFamily="34" charset="-122"/>
              </a:rPr>
              <a:t>远程教学互联互动</a:t>
            </a:r>
            <a:endParaRPr lang="zh-CN" altLang="en-US" b="1" dirty="0">
              <a:solidFill>
                <a:srgbClr val="5F5E5C"/>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517" y="1164853"/>
            <a:ext cx="3027842" cy="3027842"/>
          </a:xfrm>
          <a:prstGeom prst="rect">
            <a:avLst/>
          </a:prstGeom>
        </p:spPr>
      </p:pic>
      <p:grpSp>
        <p:nvGrpSpPr>
          <p:cNvPr id="17" name="组合 16"/>
          <p:cNvGrpSpPr/>
          <p:nvPr/>
        </p:nvGrpSpPr>
        <p:grpSpPr>
          <a:xfrm>
            <a:off x="107504" y="23143"/>
            <a:ext cx="3839041" cy="460375"/>
            <a:chOff x="1962319" y="1905000"/>
            <a:chExt cx="3839041" cy="460375"/>
          </a:xfrm>
        </p:grpSpPr>
        <p:sp>
          <p:nvSpPr>
            <p:cNvPr id="18" name="椭圆 17"/>
            <p:cNvSpPr/>
            <p:nvPr/>
          </p:nvSpPr>
          <p:spPr>
            <a:xfrm>
              <a:off x="1962319" y="1926964"/>
              <a:ext cx="396003" cy="396003"/>
            </a:xfrm>
            <a:prstGeom prst="ellipse">
              <a:avLst/>
            </a:prstGeom>
            <a:solidFill>
              <a:srgbClr val="3AADA6"/>
            </a:soli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3</a:t>
              </a:r>
              <a:endParaRPr lang="en-US" sz="2400" b="1"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TextBox 57"/>
            <p:cNvSpPr txBox="1"/>
            <p:nvPr/>
          </p:nvSpPr>
          <p:spPr>
            <a:xfrm>
              <a:off x="2371090" y="1905000"/>
              <a:ext cx="3430270" cy="460375"/>
            </a:xfrm>
            <a:prstGeom prst="rect">
              <a:avLst/>
            </a:prstGeom>
            <a:noFill/>
          </p:spPr>
          <p:txBody>
            <a:bodyPr wrap="square" rtlCol="0">
              <a:spAutoFit/>
            </a:bodyPr>
            <a:lstStyle/>
            <a:p>
              <a:pPr algn="l"/>
              <a:r>
                <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rPr>
                <a:t>云白板教学操作</a:t>
              </a:r>
              <a:r>
                <a:rPr lang="zh-CN" altLang="en-US" sz="2400" b="1" dirty="0" smtClean="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sym typeface="+mn-ea"/>
                </a:rPr>
                <a:t>指引</a:t>
              </a:r>
              <a:endPar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ustDataLst>
      <p:tags r:id="rId1"/>
    </p:custDataLst>
  </p:cSld>
  <p:clrMapOvr>
    <a:masterClrMapping/>
  </p:clrMapOvr>
  <p:transition spd="slow" advTm="2816">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6144114" y="1418913"/>
            <a:ext cx="770046" cy="684785"/>
          </a:xfrm>
          <a:prstGeom prst="rect">
            <a:avLst/>
          </a:prstGeom>
          <a:noFill/>
        </p:spPr>
        <p:txBody>
          <a:bodyPr wrap="none" lIns="68562" tIns="34281" rIns="68562" bIns="34281" rtlCol="0">
            <a:spAutoFit/>
          </a:bodyPr>
          <a:lstStyle/>
          <a:p>
            <a:pPr algn="r"/>
            <a:r>
              <a:rPr lang="en-US" altLang="zh-CN" sz="4000" b="1" dirty="0" smtClean="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 name="文本占位符 3"/>
          <p:cNvSpPr txBox="1"/>
          <p:nvPr/>
        </p:nvSpPr>
        <p:spPr>
          <a:xfrm>
            <a:off x="4860032" y="1923678"/>
            <a:ext cx="4382805"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endParaRPr lang="en-US" altLang="zh-CN" sz="3600" dirty="0">
              <a:solidFill>
                <a:schemeClr val="bg1"/>
              </a:solidFill>
              <a:latin typeface="微软雅黑" panose="020B0503020204020204" pitchFamily="34" charset="-122"/>
              <a:ea typeface="微软雅黑" panose="020B0503020204020204" pitchFamily="34" charset="-122"/>
            </a:endParaRPr>
          </a:p>
          <a:p>
            <a:r>
              <a:rPr lang="zh-CN" altLang="en-US" sz="3600" dirty="0" smtClean="0">
                <a:solidFill>
                  <a:schemeClr val="bg1"/>
                </a:solidFill>
                <a:latin typeface="微软雅黑" panose="020B0503020204020204" pitchFamily="34" charset="-122"/>
                <a:ea typeface="微软雅黑" panose="020B0503020204020204" pitchFamily="34" charset="-122"/>
              </a:rPr>
              <a:t>资源</a:t>
            </a:r>
            <a:r>
              <a:rPr lang="zh-CN" altLang="en-US" sz="3600" dirty="0">
                <a:solidFill>
                  <a:schemeClr val="bg1"/>
                </a:solidFill>
                <a:latin typeface="微软雅黑" panose="020B0503020204020204" pitchFamily="34" charset="-122"/>
                <a:ea typeface="微软雅黑" panose="020B0503020204020204" pitchFamily="34" charset="-122"/>
              </a:rPr>
              <a:t>导入</a:t>
            </a:r>
            <a:r>
              <a:rPr lang="zh-CN" altLang="en-US" sz="3600" dirty="0" smtClean="0">
                <a:solidFill>
                  <a:schemeClr val="bg1"/>
                </a:solidFill>
                <a:latin typeface="微软雅黑" panose="020B0503020204020204" pitchFamily="34" charset="-122"/>
                <a:ea typeface="微软雅黑" panose="020B0503020204020204" pitchFamily="34" charset="-122"/>
              </a:rPr>
              <a:t>及调用</a:t>
            </a:r>
            <a:endParaRPr lang="zh-CN" altLang="en-US" sz="3600" dirty="0">
              <a:solidFill>
                <a:schemeClr val="bg1"/>
              </a:solidFill>
              <a:ea typeface="微软雅黑" panose="020B0503020204020204" pitchFamily="34" charset="-122"/>
            </a:endParaRPr>
          </a:p>
        </p:txBody>
      </p:sp>
      <p:sp>
        <p:nvSpPr>
          <p:cNvPr id="4" name="矩形 3"/>
          <p:cNvSpPr/>
          <p:nvPr/>
        </p:nvSpPr>
        <p:spPr>
          <a:xfrm flipV="1">
            <a:off x="4463510" y="2024746"/>
            <a:ext cx="4131255" cy="45719"/>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39502"/>
            <a:ext cx="3528392" cy="3528392"/>
          </a:xfrm>
          <a:prstGeom prst="rect">
            <a:avLst/>
          </a:prstGeom>
        </p:spPr>
      </p:pic>
      <p:sp>
        <p:nvSpPr>
          <p:cNvPr id="7" name="矩形 6"/>
          <p:cNvSpPr/>
          <p:nvPr/>
        </p:nvSpPr>
        <p:spPr>
          <a:xfrm>
            <a:off x="3275856" y="3027166"/>
            <a:ext cx="5760640" cy="729430"/>
          </a:xfrm>
          <a:prstGeom prst="rect">
            <a:avLst/>
          </a:prstGeom>
        </p:spPr>
        <p:txBody>
          <a:bodyPr wrap="square">
            <a:spAutoFit/>
          </a:bodyPr>
          <a:lstStyle/>
          <a:p>
            <a:pPr marL="609600" algn="just">
              <a:lnSpc>
                <a:spcPct val="115000"/>
              </a:lnSpc>
            </a:pP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老师</a:t>
            </a: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备课无需将所有的图片、音频、视频整合到一</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个</a:t>
            </a:r>
            <a:r>
              <a:rPr lang="en-US"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PPT</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只需一起上传到云端。上课时轻松调取各类素材，而且</a:t>
            </a:r>
            <a:r>
              <a:rPr lang="zh-CN" altLang="zh-CN" sz="1200" b="1" kern="100" dirty="0" smtClean="0">
                <a:latin typeface="微软雅黑" panose="020B0503020204020204" pitchFamily="34" charset="-122"/>
                <a:ea typeface="微软雅黑" panose="020B0503020204020204" pitchFamily="34" charset="-122"/>
                <a:cs typeface="Times New Roman" panose="02020603050405020304" pitchFamily="18" charset="0"/>
              </a:rPr>
              <a:t>能</a:t>
            </a:r>
            <a:r>
              <a:rPr lang="zh-CN" altLang="en-US" sz="1200" b="1" kern="100" dirty="0" smtClean="0">
                <a:latin typeface="微软雅黑" panose="020B0503020204020204" pitchFamily="34" charset="-122"/>
                <a:ea typeface="微软雅黑" panose="020B0503020204020204" pitchFamily="34" charset="-122"/>
                <a:cs typeface="Times New Roman" panose="02020603050405020304" pitchFamily="18" charset="0"/>
              </a:rPr>
              <a:t>在同一页面展示不同类型素材，方便分析对比。</a:t>
            </a:r>
            <a:endPar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8" name="组合 7"/>
          <p:cNvGrpSpPr/>
          <p:nvPr/>
        </p:nvGrpSpPr>
        <p:grpSpPr>
          <a:xfrm>
            <a:off x="107504" y="23143"/>
            <a:ext cx="3839041" cy="460375"/>
            <a:chOff x="1962319" y="1905000"/>
            <a:chExt cx="3839041" cy="460375"/>
          </a:xfrm>
        </p:grpSpPr>
        <p:sp>
          <p:nvSpPr>
            <p:cNvPr id="9" name="椭圆 8"/>
            <p:cNvSpPr/>
            <p:nvPr/>
          </p:nvSpPr>
          <p:spPr>
            <a:xfrm>
              <a:off x="1962319" y="1926964"/>
              <a:ext cx="396003" cy="396003"/>
            </a:xfrm>
            <a:prstGeom prst="ellipse">
              <a:avLst/>
            </a:prstGeom>
            <a:solidFill>
              <a:srgbClr val="3AADA6"/>
            </a:solidFill>
            <a:ln>
              <a:solidFill>
                <a:schemeClr val="bg1"/>
              </a:solid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4</a:t>
              </a:r>
              <a:endParaRPr lang="en-US" sz="2400" b="1"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57"/>
            <p:cNvSpPr txBox="1"/>
            <p:nvPr/>
          </p:nvSpPr>
          <p:spPr>
            <a:xfrm>
              <a:off x="2371090" y="1905000"/>
              <a:ext cx="3430270" cy="460375"/>
            </a:xfrm>
            <a:prstGeom prst="rect">
              <a:avLst/>
            </a:prstGeom>
            <a:noFill/>
          </p:spPr>
          <p:txBody>
            <a:bodyPr wrap="square" rtlCol="0">
              <a:spAutoFit/>
            </a:bodyPr>
            <a:lstStyle/>
            <a:p>
              <a:pPr algn="l"/>
              <a:r>
                <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rPr>
                <a:t>云白板教学操作</a:t>
              </a:r>
              <a:r>
                <a:rPr lang="zh-CN" altLang="en-US" sz="2400" b="1" dirty="0" smtClean="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sym typeface="+mn-ea"/>
                </a:rPr>
                <a:t>指引</a:t>
              </a:r>
              <a:endParaRPr lang="zh-CN" altLang="en-US" sz="2400" b="1" dirty="0">
                <a:solidFill>
                  <a:srgbClr val="3AADA6"/>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p:transition spd="slow" advTm="2613">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smtClean="0">
                <a:solidFill>
                  <a:schemeClr val="bg1"/>
                </a:solidFill>
                <a:ea typeface="微软雅黑" panose="020B0503020204020204" pitchFamily="34" charset="-122"/>
              </a:rPr>
              <a:t>（</a:t>
            </a:r>
            <a:r>
              <a:rPr lang="en-US" altLang="zh-CN" sz="1600" b="1" dirty="0" smtClean="0">
                <a:solidFill>
                  <a:schemeClr val="bg1"/>
                </a:solidFill>
                <a:ea typeface="微软雅黑" panose="020B0503020204020204" pitchFamily="34" charset="-122"/>
              </a:rPr>
              <a:t>1</a:t>
            </a:r>
            <a:r>
              <a:rPr lang="zh-CN" altLang="en-US" sz="1600" b="1" dirty="0" smtClean="0">
                <a:solidFill>
                  <a:schemeClr val="bg1"/>
                </a:solidFill>
                <a:ea typeface="微软雅黑" panose="020B0503020204020204" pitchFamily="34" charset="-122"/>
              </a:rPr>
              <a:t>）注册账户</a:t>
            </a:r>
            <a:endParaRPr lang="zh-CN" altLang="en-US" sz="1600" b="1" dirty="0">
              <a:solidFill>
                <a:schemeClr val="bg1"/>
              </a:solidFill>
              <a:ea typeface="微软雅黑" panose="020B0503020204020204" pitchFamily="34" charset="-122"/>
            </a:endParaRPr>
          </a:p>
        </p:txBody>
      </p:sp>
      <p:sp>
        <p:nvSpPr>
          <p:cNvPr id="5" name="Rectangle 2"/>
          <p:cNvSpPr>
            <a:spLocks noChangeArrowheads="1"/>
          </p:cNvSpPr>
          <p:nvPr/>
        </p:nvSpPr>
        <p:spPr bwMode="auto">
          <a:xfrm>
            <a:off x="251520" y="4233450"/>
            <a:ext cx="2199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矩形 13"/>
          <p:cNvSpPr/>
          <p:nvPr/>
        </p:nvSpPr>
        <p:spPr>
          <a:xfrm>
            <a:off x="2372876" y="2854673"/>
            <a:ext cx="1800200" cy="72008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297815" y="591820"/>
            <a:ext cx="8361680" cy="4478655"/>
            <a:chOff x="396" y="298"/>
            <a:chExt cx="13168" cy="7053"/>
          </a:xfrm>
        </p:grpSpPr>
        <p:pic>
          <p:nvPicPr>
            <p:cNvPr id="11" name="图片 10"/>
            <p:cNvPicPr>
              <a:picLocks noChangeAspect="1"/>
            </p:cNvPicPr>
            <p:nvPr/>
          </p:nvPicPr>
          <p:blipFill>
            <a:blip r:embed="rId3"/>
            <a:stretch>
              <a:fillRect/>
            </a:stretch>
          </p:blipFill>
          <p:spPr>
            <a:xfrm>
              <a:off x="397" y="298"/>
              <a:ext cx="13167" cy="7047"/>
            </a:xfrm>
            <a:prstGeom prst="rect">
              <a:avLst/>
            </a:prstGeom>
          </p:spPr>
        </p:pic>
        <p:pic>
          <p:nvPicPr>
            <p:cNvPr id="12" name="图片 11"/>
            <p:cNvPicPr>
              <a:picLocks noChangeAspect="1"/>
            </p:cNvPicPr>
            <p:nvPr/>
          </p:nvPicPr>
          <p:blipFill>
            <a:blip r:embed="rId4"/>
            <a:stretch>
              <a:fillRect/>
            </a:stretch>
          </p:blipFill>
          <p:spPr>
            <a:xfrm>
              <a:off x="396" y="6787"/>
              <a:ext cx="13168" cy="564"/>
            </a:xfrm>
            <a:prstGeom prst="rect">
              <a:avLst/>
            </a:prstGeom>
          </p:spPr>
        </p:pic>
      </p:gr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6229" y="2309083"/>
            <a:ext cx="2600344" cy="2033602"/>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300" y="2719371"/>
            <a:ext cx="833444" cy="2347930"/>
          </a:xfrm>
          <a:prstGeom prst="rect">
            <a:avLst/>
          </a:prstGeom>
        </p:spPr>
      </p:pic>
      <p:sp>
        <p:nvSpPr>
          <p:cNvPr id="6" name="Rectangle 3"/>
          <p:cNvSpPr>
            <a:spLocks noChangeArrowheads="1"/>
          </p:cNvSpPr>
          <p:nvPr/>
        </p:nvSpPr>
        <p:spPr bwMode="auto">
          <a:xfrm>
            <a:off x="482255" y="2036104"/>
            <a:ext cx="41665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点击</a:t>
            </a:r>
            <a:r>
              <a:rPr kumimoji="0" lang="zh-CN" altLang="en-US" sz="1200" b="1"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（菜单</a:t>
            </a:r>
            <a:r>
              <a:rPr kumimoji="0" lang="en-US" altLang="zh-CN" sz="1200" b="1"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200" b="1"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注册</a:t>
            </a:r>
            <a:r>
              <a:rPr kumimoji="0" lang="en-US" altLang="zh-CN" sz="1200" b="1"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200" b="1"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，输入手机号</a:t>
            </a:r>
            <a:r>
              <a:rPr kumimoji="0" lang="en-US" altLang="zh-CN" sz="1200" b="1"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200" b="1"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邮箱进行注册即可。</a:t>
            </a:r>
            <a:r>
              <a:rPr kumimoji="0" lang="zh-CN" altLang="en-US" sz="600" b="1" i="0" u="none" strike="noStrike" cap="none" normalizeH="0" baseline="0" dirty="0" smtClean="0">
                <a:ln>
                  <a:noFill/>
                </a:ln>
                <a:effectLst/>
                <a:latin typeface="微软雅黑" panose="020B0503020204020204" pitchFamily="34" charset="-122"/>
                <a:ea typeface="微软雅黑" panose="020B0503020204020204" pitchFamily="34" charset="-122"/>
              </a:rPr>
              <a:t> </a:t>
            </a:r>
            <a:endParaRPr kumimoji="0" lang="zh-CN" altLang="en-US" sz="18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cxnSp>
        <p:nvCxnSpPr>
          <p:cNvPr id="17" name="直接箭头连接符 16"/>
          <p:cNvCxnSpPr/>
          <p:nvPr/>
        </p:nvCxnSpPr>
        <p:spPr>
          <a:xfrm>
            <a:off x="963980" y="2381054"/>
            <a:ext cx="0" cy="261563"/>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sp>
        <p:nvSpPr>
          <p:cNvPr id="10" name="矩形 9"/>
          <p:cNvSpPr/>
          <p:nvPr/>
        </p:nvSpPr>
        <p:spPr>
          <a:xfrm>
            <a:off x="843452" y="2854701"/>
            <a:ext cx="241683" cy="15640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984033" y="4304258"/>
            <a:ext cx="1600814" cy="408940"/>
          </a:xfrm>
          <a:prstGeom prst="rect">
            <a:avLst/>
          </a:prstGeom>
        </p:spPr>
        <p:txBody>
          <a:bodyPr wrap="square">
            <a:spAutoFit/>
          </a:bodyPr>
          <a:lstStyle/>
          <a:p>
            <a:pPr marL="609600" algn="just">
              <a:lnSpc>
                <a:spcPct val="115000"/>
              </a:lnSpc>
            </a:pPr>
            <a:r>
              <a:rPr lang="zh-CN" altLang="en-US" sz="900" b="1" kern="100" dirty="0" smtClean="0">
                <a:latin typeface="微软雅黑" panose="020B0503020204020204" pitchFamily="34" charset="-122"/>
                <a:ea typeface="微软雅黑" panose="020B0503020204020204" pitchFamily="34" charset="-122"/>
                <a:cs typeface="Times New Roman" panose="02020603050405020304" pitchFamily="18" charset="0"/>
              </a:rPr>
              <a:t>注册自己的账户，方便资源的导入。</a:t>
            </a:r>
            <a:endParaRPr lang="zh-CN" altLang="zh-CN" sz="9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矩形 15"/>
          <p:cNvSpPr/>
          <p:nvPr/>
        </p:nvSpPr>
        <p:spPr>
          <a:xfrm>
            <a:off x="7593988" y="4343079"/>
            <a:ext cx="990859" cy="33115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左箭头 18"/>
          <p:cNvSpPr/>
          <p:nvPr/>
        </p:nvSpPr>
        <p:spPr>
          <a:xfrm>
            <a:off x="6300470" y="1347470"/>
            <a:ext cx="1727835" cy="14414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0" name="文本框 19"/>
          <p:cNvSpPr txBox="1"/>
          <p:nvPr/>
        </p:nvSpPr>
        <p:spPr>
          <a:xfrm>
            <a:off x="4312920" y="1272540"/>
            <a:ext cx="1924685" cy="460375"/>
          </a:xfrm>
          <a:prstGeom prst="rect">
            <a:avLst/>
          </a:prstGeom>
          <a:noFill/>
          <a:ln>
            <a:solidFill>
              <a:srgbClr val="FF0000"/>
            </a:solidFill>
          </a:ln>
        </p:spPr>
        <p:txBody>
          <a:bodyPr wrap="square" rtlCol="0">
            <a:spAutoFit/>
          </a:bodyPr>
          <a:lstStyle/>
          <a:p>
            <a:pPr algn="l">
              <a:buClrTx/>
              <a:buSzTx/>
              <a:buFontTx/>
            </a:pPr>
            <a:r>
              <a:rPr lang="zh-CN" altLang="en-US" sz="1200" b="1"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手指按住</a:t>
            </a:r>
            <a:r>
              <a:rPr lang="en-US" altLang="zh-CN" sz="1200" b="1"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PPT</a:t>
            </a:r>
            <a:r>
              <a:rPr lang="zh-CN" altLang="en-US" sz="1200" b="1"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，把</a:t>
            </a:r>
            <a:r>
              <a:rPr lang="en-US" altLang="zh-CN" sz="1200" b="1"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PPT</a:t>
            </a:r>
            <a:r>
              <a:rPr lang="zh-CN" altLang="en-US" sz="1200" b="1"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拖出来，进行使用</a:t>
            </a:r>
          </a:p>
        </p:txBody>
      </p:sp>
    </p:spTree>
  </p:cSld>
  <p:clrMapOvr>
    <a:masterClrMapping/>
  </p:clrMapOvr>
  <p:transition spd="slow" advTm="4983">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t="15574" r="21160" b="6560"/>
          <a:stretch>
            <a:fillRect/>
          </a:stretch>
        </p:blipFill>
        <p:spPr>
          <a:xfrm>
            <a:off x="539552" y="3075806"/>
            <a:ext cx="3456384" cy="1920214"/>
          </a:xfrm>
          <a:prstGeom prst="rect">
            <a:avLst/>
          </a:prstGeom>
        </p:spPr>
      </p:pic>
      <p:sp>
        <p:nvSpPr>
          <p:cNvPr id="2" name="矩形 1"/>
          <p:cNvSpPr/>
          <p:nvPr/>
        </p:nvSpPr>
        <p:spPr>
          <a:xfrm>
            <a:off x="899592" y="189395"/>
            <a:ext cx="2088232" cy="338554"/>
          </a:xfrm>
          <a:prstGeom prst="rect">
            <a:avLst/>
          </a:prstGeom>
        </p:spPr>
        <p:txBody>
          <a:bodyPr wrap="square">
            <a:spAutoFit/>
          </a:bodyPr>
          <a:lstStyle/>
          <a:p>
            <a:r>
              <a:rPr lang="zh-CN" altLang="en-US" sz="1600" b="1" dirty="0" smtClean="0">
                <a:solidFill>
                  <a:schemeClr val="bg1"/>
                </a:solidFill>
                <a:ea typeface="微软雅黑" panose="020B0503020204020204" pitchFamily="34" charset="-122"/>
              </a:rPr>
              <a:t>（</a:t>
            </a:r>
            <a:r>
              <a:rPr lang="en-US" altLang="zh-CN" sz="1600" b="1" dirty="0" smtClean="0">
                <a:solidFill>
                  <a:schemeClr val="bg1"/>
                </a:solidFill>
                <a:ea typeface="微软雅黑" panose="020B0503020204020204" pitchFamily="34" charset="-122"/>
              </a:rPr>
              <a:t>2</a:t>
            </a:r>
            <a:r>
              <a:rPr lang="zh-CN" altLang="en-US" sz="1600" b="1" dirty="0" smtClean="0">
                <a:solidFill>
                  <a:schemeClr val="bg1"/>
                </a:solidFill>
                <a:ea typeface="微软雅黑" panose="020B0503020204020204" pitchFamily="34" charset="-122"/>
              </a:rPr>
              <a:t>）登录云平台</a:t>
            </a:r>
            <a:endParaRPr lang="zh-CN" altLang="en-US" sz="1600" b="1" dirty="0">
              <a:solidFill>
                <a:schemeClr val="bg1"/>
              </a:solidFill>
              <a:ea typeface="微软雅黑" panose="020B0503020204020204" pitchFamily="34" charset="-122"/>
            </a:endParaRPr>
          </a:p>
        </p:txBody>
      </p:sp>
      <p:grpSp>
        <p:nvGrpSpPr>
          <p:cNvPr id="5" name="组合 4"/>
          <p:cNvGrpSpPr/>
          <p:nvPr/>
        </p:nvGrpSpPr>
        <p:grpSpPr>
          <a:xfrm>
            <a:off x="5669869" y="862155"/>
            <a:ext cx="1107996" cy="483337"/>
            <a:chOff x="7728228" y="4361114"/>
            <a:chExt cx="1107996" cy="483337"/>
          </a:xfrm>
        </p:grpSpPr>
        <p:sp>
          <p:nvSpPr>
            <p:cNvPr id="9" name="Rectangle 3"/>
            <p:cNvSpPr>
              <a:spLocks noChangeArrowheads="1"/>
            </p:cNvSpPr>
            <p:nvPr/>
          </p:nvSpPr>
          <p:spPr bwMode="auto">
            <a:xfrm>
              <a:off x="7728228" y="4361114"/>
              <a:ext cx="1107996" cy="48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lnSpc>
                  <a:spcPct val="150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Times New Roman" panose="02020603050405020304" pitchFamily="18" charset="0"/>
                </a:rPr>
                <a:t>也可以绑定微信，</a:t>
              </a:r>
              <a:endParaRPr lang="en-US" altLang="zh-CN" sz="900" b="1" dirty="0" smtClean="0">
                <a:latin typeface="微软雅黑" panose="020B0503020204020204" pitchFamily="34" charset="-122"/>
                <a:ea typeface="微软雅黑" panose="020B0503020204020204" pitchFamily="34" charset="-122"/>
                <a:cs typeface="Times New Roman" panose="02020603050405020304" pitchFamily="18" charset="0"/>
              </a:endParaRPr>
            </a:p>
            <a:p>
              <a:pPr lvl="0" eaLnBrk="0" fontAlgn="base" hangingPunct="0">
                <a:lnSpc>
                  <a:spcPct val="150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Times New Roman" panose="02020603050405020304" pitchFamily="18" charset="0"/>
                </a:rPr>
                <a:t>直接扫码登录</a:t>
              </a:r>
              <a:endParaRPr kumimoji="0" lang="zh-CN" altLang="en-US" sz="9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0" name="矩形 9"/>
            <p:cNvSpPr/>
            <p:nvPr/>
          </p:nvSpPr>
          <p:spPr>
            <a:xfrm>
              <a:off x="7803069" y="4407586"/>
              <a:ext cx="945396" cy="37986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Rectangle 3"/>
          <p:cNvSpPr>
            <a:spLocks noChangeArrowheads="1"/>
          </p:cNvSpPr>
          <p:nvPr/>
        </p:nvSpPr>
        <p:spPr bwMode="auto">
          <a:xfrm>
            <a:off x="6042592" y="533834"/>
            <a:ext cx="243842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lnSpc>
                <a:spcPct val="150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Times New Roman" panose="02020603050405020304" pitchFamily="18" charset="0"/>
              </a:rPr>
              <a:t>网址：</a:t>
            </a:r>
            <a:r>
              <a:rPr lang="en-US"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note.edu189.com/</a:t>
            </a:r>
            <a:r>
              <a:rPr lang="en-US" altLang="zh-CN" sz="900" b="1" dirty="0" err="1" smtClean="0">
                <a:latin typeface="微软雅黑" panose="020B0503020204020204" pitchFamily="34" charset="-122"/>
                <a:ea typeface="微软雅黑" panose="020B0503020204020204" pitchFamily="34" charset="-122"/>
                <a:cs typeface="Times New Roman" panose="02020603050405020304" pitchFamily="18" charset="0"/>
              </a:rPr>
              <a:t>auth</a:t>
            </a:r>
            <a:r>
              <a:rPr lang="en-US"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/login</a:t>
            </a:r>
            <a:endParaRPr kumimoji="0" lang="zh-CN" altLang="en-US" sz="9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4" name="Rectangle 3"/>
          <p:cNvSpPr>
            <a:spLocks noChangeArrowheads="1"/>
          </p:cNvSpPr>
          <p:nvPr/>
        </p:nvSpPr>
        <p:spPr bwMode="auto">
          <a:xfrm>
            <a:off x="6012160" y="1588361"/>
            <a:ext cx="2736304" cy="75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lnSpc>
                <a:spcPct val="150000"/>
              </a:lnSpc>
              <a:spcBef>
                <a:spcPct val="0"/>
              </a:spcBef>
              <a:spcAft>
                <a:spcPct val="0"/>
              </a:spcAft>
            </a:pPr>
            <a:r>
              <a:rPr lang="zh-CN" altLang="en-US" sz="1000" b="1" dirty="0" smtClean="0">
                <a:latin typeface="微软雅黑" panose="020B0503020204020204" pitchFamily="34" charset="-122"/>
                <a:ea typeface="微软雅黑" panose="020B0503020204020204" pitchFamily="34" charset="-122"/>
                <a:cs typeface="Times New Roman" panose="02020603050405020304" pitchFamily="18" charset="0"/>
              </a:rPr>
              <a:t>账号密码登录时，需要找到键盘所在的位置，输入键盘隐藏在设备最左端，用手指点击可移到屏幕中央，并可以用手拖动其位置</a:t>
            </a:r>
            <a:endParaRPr kumimoji="0" lang="zh-CN" altLang="en-US" sz="10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stretch>
            <a:fillRect/>
          </a:stretch>
        </p:blipFill>
        <p:spPr>
          <a:xfrm>
            <a:off x="589572" y="555552"/>
            <a:ext cx="4992538" cy="2318839"/>
          </a:xfrm>
          <a:prstGeom prst="rect">
            <a:avLst/>
          </a:prstGeom>
        </p:spPr>
      </p:pic>
      <p:cxnSp>
        <p:nvCxnSpPr>
          <p:cNvPr id="16" name="直接箭头连接符 15"/>
          <p:cNvCxnSpPr/>
          <p:nvPr/>
        </p:nvCxnSpPr>
        <p:spPr>
          <a:xfrm flipH="1">
            <a:off x="5064876" y="1027590"/>
            <a:ext cx="576515" cy="70968"/>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sp>
        <p:nvSpPr>
          <p:cNvPr id="23" name="矩形 22"/>
          <p:cNvSpPr/>
          <p:nvPr/>
        </p:nvSpPr>
        <p:spPr>
          <a:xfrm>
            <a:off x="438120" y="3358481"/>
            <a:ext cx="576064" cy="106061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flipH="1">
            <a:off x="-71500" y="3723878"/>
            <a:ext cx="71500" cy="517065"/>
          </a:xfrm>
          <a:prstGeom prst="rect">
            <a:avLst/>
          </a:prstGeom>
        </p:spPr>
        <p:txBody>
          <a:bodyPr wrap="square">
            <a:spAutoFit/>
          </a:bodyPr>
          <a:lstStyle/>
          <a:p>
            <a:pPr marL="609600" algn="ctr">
              <a:lnSpc>
                <a:spcPct val="115000"/>
              </a:lnSpc>
            </a:pPr>
            <a:r>
              <a:rPr lang="zh-CN" altLang="en-US" sz="12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键盘</a:t>
            </a:r>
            <a:endParaRPr lang="zh-CN" altLang="zh-CN" sz="12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9957" y="3075806"/>
            <a:ext cx="3413714" cy="1920214"/>
          </a:xfrm>
          <a:prstGeom prst="rect">
            <a:avLst/>
          </a:prstGeom>
        </p:spPr>
      </p:pic>
      <p:cxnSp>
        <p:nvCxnSpPr>
          <p:cNvPr id="29" name="直接箭头连接符 28"/>
          <p:cNvCxnSpPr/>
          <p:nvPr/>
        </p:nvCxnSpPr>
        <p:spPr>
          <a:xfrm flipH="1">
            <a:off x="5562363" y="2310520"/>
            <a:ext cx="378241" cy="1413358"/>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spTree>
  </p:cSld>
  <p:clrMapOvr>
    <a:masterClrMapping/>
  </p:clrMapOvr>
  <p:transition spd="slow" advTm="2364">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smtClean="0">
                <a:solidFill>
                  <a:schemeClr val="bg1"/>
                </a:solidFill>
                <a:ea typeface="微软雅黑" panose="020B0503020204020204" pitchFamily="34" charset="-122"/>
              </a:rPr>
              <a:t>（</a:t>
            </a:r>
            <a:r>
              <a:rPr lang="en-US" altLang="zh-CN" sz="1600" b="1" dirty="0" smtClean="0">
                <a:solidFill>
                  <a:schemeClr val="bg1"/>
                </a:solidFill>
                <a:ea typeface="微软雅黑" panose="020B0503020204020204" pitchFamily="34" charset="-122"/>
              </a:rPr>
              <a:t>3</a:t>
            </a:r>
            <a:r>
              <a:rPr lang="zh-CN" altLang="en-US" sz="1600" b="1" dirty="0" smtClean="0">
                <a:solidFill>
                  <a:schemeClr val="bg1"/>
                </a:solidFill>
                <a:ea typeface="微软雅黑" panose="020B0503020204020204" pitchFamily="34" charset="-122"/>
              </a:rPr>
              <a:t>）上传课件资源</a:t>
            </a:r>
            <a:endParaRPr lang="zh-CN" altLang="en-US" sz="1600" b="1" dirty="0">
              <a:solidFill>
                <a:schemeClr val="bg1"/>
              </a:solidFill>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971600" y="527948"/>
            <a:ext cx="7056784" cy="4546577"/>
          </a:xfrm>
          <a:prstGeom prst="rect">
            <a:avLst/>
          </a:prstGeom>
        </p:spPr>
      </p:pic>
      <p:sp>
        <p:nvSpPr>
          <p:cNvPr id="59" name="Rectangle 3"/>
          <p:cNvSpPr>
            <a:spLocks noChangeArrowheads="1"/>
          </p:cNvSpPr>
          <p:nvPr/>
        </p:nvSpPr>
        <p:spPr bwMode="auto">
          <a:xfrm>
            <a:off x="1259632" y="1824523"/>
            <a:ext cx="43620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上传上课需要用到的图片、课件、动画、音乐、视频等资源</a:t>
            </a:r>
            <a:r>
              <a:rPr kumimoji="0" lang="zh-CN" altLang="en-US" sz="1200" b="1"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600" b="1" i="0" u="none" strike="noStrike" cap="none" normalizeH="0" baseline="0" dirty="0" smtClean="0">
                <a:ln>
                  <a:noFill/>
                </a:ln>
                <a:effectLst/>
                <a:latin typeface="微软雅黑" panose="020B0503020204020204" pitchFamily="34" charset="-122"/>
                <a:ea typeface="微软雅黑" panose="020B0503020204020204" pitchFamily="34" charset="-122"/>
              </a:rPr>
              <a:t> </a:t>
            </a:r>
            <a:endParaRPr kumimoji="0" lang="zh-CN" altLang="en-US" sz="18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61" name="矩形 60"/>
          <p:cNvSpPr/>
          <p:nvPr/>
        </p:nvSpPr>
        <p:spPr>
          <a:xfrm>
            <a:off x="1368065" y="1460377"/>
            <a:ext cx="395623" cy="25202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箭头连接符 61"/>
          <p:cNvCxnSpPr/>
          <p:nvPr/>
        </p:nvCxnSpPr>
        <p:spPr>
          <a:xfrm rot="-10800000">
            <a:off x="1565876" y="1736661"/>
            <a:ext cx="0" cy="187017"/>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sp>
        <p:nvSpPr>
          <p:cNvPr id="7" name="Rectangle 3"/>
          <p:cNvSpPr>
            <a:spLocks noChangeArrowheads="1"/>
          </p:cNvSpPr>
          <p:nvPr/>
        </p:nvSpPr>
        <p:spPr bwMode="auto">
          <a:xfrm>
            <a:off x="8028384" y="3511825"/>
            <a:ext cx="1115616" cy="131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lnSpc>
                <a:spcPct val="150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Times New Roman" panose="02020603050405020304" pitchFamily="18" charset="0"/>
              </a:rPr>
              <a:t>老师无需将视频、音频、图片等各种格式的资源整合到</a:t>
            </a:r>
            <a:r>
              <a:rPr lang="en-US" altLang="zh-CN" sz="900" b="1" dirty="0" smtClean="0">
                <a:latin typeface="微软雅黑" panose="020B0503020204020204" pitchFamily="34" charset="-122"/>
                <a:ea typeface="微软雅黑" panose="020B0503020204020204" pitchFamily="34" charset="-122"/>
                <a:cs typeface="Times New Roman" panose="02020603050405020304" pitchFamily="18" charset="0"/>
              </a:rPr>
              <a:t>PPT</a:t>
            </a:r>
            <a:r>
              <a:rPr lang="zh-CN" altLang="en-US" sz="900" b="1" dirty="0" smtClean="0">
                <a:latin typeface="微软雅黑" panose="020B0503020204020204" pitchFamily="34" charset="-122"/>
                <a:ea typeface="微软雅黑" panose="020B0503020204020204" pitchFamily="34" charset="-122"/>
                <a:cs typeface="Times New Roman" panose="02020603050405020304" pitchFamily="18" charset="0"/>
              </a:rPr>
              <a:t>里面，直接上传即可，上课随心调用</a:t>
            </a:r>
            <a:r>
              <a:rPr kumimoji="0" lang="zh-CN" altLang="en-US" sz="900" b="1" i="0" u="none" strike="noStrike" cap="none" normalizeH="0" baseline="0" dirty="0" smtClean="0">
                <a:ln>
                  <a:noFill/>
                </a:ln>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900" b="1" i="0" u="none" strike="noStrike" cap="none" normalizeH="0" baseline="0" dirty="0" smtClean="0">
                <a:ln>
                  <a:noFill/>
                </a:ln>
                <a:effectLst/>
                <a:latin typeface="微软雅黑" panose="020B0503020204020204" pitchFamily="34" charset="-122"/>
                <a:ea typeface="微软雅黑" panose="020B0503020204020204" pitchFamily="34" charset="-122"/>
              </a:rPr>
              <a:t> </a:t>
            </a:r>
          </a:p>
        </p:txBody>
      </p:sp>
      <p:sp>
        <p:nvSpPr>
          <p:cNvPr id="8" name="矩形 7"/>
          <p:cNvSpPr/>
          <p:nvPr/>
        </p:nvSpPr>
        <p:spPr>
          <a:xfrm>
            <a:off x="8093154" y="3579862"/>
            <a:ext cx="1015350" cy="1258544"/>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5738">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290070" y="956105"/>
            <a:ext cx="5555816" cy="3703877"/>
          </a:xfrm>
          <a:prstGeom prst="rect">
            <a:avLst/>
          </a:prstGeom>
        </p:spPr>
      </p:pic>
      <p:sp>
        <p:nvSpPr>
          <p:cNvPr id="2" name="矩形 1"/>
          <p:cNvSpPr/>
          <p:nvPr/>
        </p:nvSpPr>
        <p:spPr>
          <a:xfrm>
            <a:off x="899592" y="189395"/>
            <a:ext cx="2088232" cy="338554"/>
          </a:xfrm>
          <a:prstGeom prst="rect">
            <a:avLst/>
          </a:prstGeom>
        </p:spPr>
        <p:txBody>
          <a:bodyPr wrap="square">
            <a:spAutoFit/>
          </a:bodyPr>
          <a:lstStyle/>
          <a:p>
            <a:r>
              <a:rPr lang="zh-CN" altLang="en-US" sz="1600" b="1" dirty="0" smtClean="0">
                <a:solidFill>
                  <a:schemeClr val="bg1"/>
                </a:solidFill>
                <a:ea typeface="微软雅黑" panose="020B0503020204020204" pitchFamily="34" charset="-122"/>
              </a:rPr>
              <a:t>（</a:t>
            </a:r>
            <a:r>
              <a:rPr lang="en-US" altLang="zh-CN" sz="1600" b="1" dirty="0" smtClean="0">
                <a:solidFill>
                  <a:schemeClr val="bg1"/>
                </a:solidFill>
                <a:ea typeface="微软雅黑" panose="020B0503020204020204" pitchFamily="34" charset="-122"/>
              </a:rPr>
              <a:t>4</a:t>
            </a:r>
            <a:r>
              <a:rPr lang="zh-CN" altLang="en-US" sz="1600" b="1" dirty="0" smtClean="0">
                <a:solidFill>
                  <a:schemeClr val="bg1"/>
                </a:solidFill>
                <a:ea typeface="微软雅黑" panose="020B0503020204020204" pitchFamily="34" charset="-122"/>
              </a:rPr>
              <a:t>）调用课件资源</a:t>
            </a:r>
            <a:endParaRPr lang="zh-CN" altLang="en-US" sz="1600" b="1" dirty="0">
              <a:solidFill>
                <a:schemeClr val="bg1"/>
              </a:solidFill>
              <a:ea typeface="微软雅黑" panose="020B0503020204020204" pitchFamily="34"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9565" t="2429" r="13916" b="18549"/>
          <a:stretch>
            <a:fillRect/>
          </a:stretch>
        </p:blipFill>
        <p:spPr>
          <a:xfrm>
            <a:off x="801903" y="1662951"/>
            <a:ext cx="4032448" cy="2342514"/>
          </a:xfrm>
          <a:prstGeom prst="rect">
            <a:avLst/>
          </a:prstGeom>
        </p:spPr>
      </p:pic>
      <p:grpSp>
        <p:nvGrpSpPr>
          <p:cNvPr id="7" name="组合 6"/>
          <p:cNvGrpSpPr/>
          <p:nvPr/>
        </p:nvGrpSpPr>
        <p:grpSpPr>
          <a:xfrm>
            <a:off x="3634629" y="4379832"/>
            <a:ext cx="3416320" cy="698916"/>
            <a:chOff x="5148064" y="4432174"/>
            <a:chExt cx="3416320" cy="698916"/>
          </a:xfrm>
        </p:grpSpPr>
        <p:sp>
          <p:nvSpPr>
            <p:cNvPr id="9" name="Rectangle 3"/>
            <p:cNvSpPr>
              <a:spLocks noChangeArrowheads="1"/>
            </p:cNvSpPr>
            <p:nvPr/>
          </p:nvSpPr>
          <p:spPr bwMode="auto">
            <a:xfrm>
              <a:off x="5148064" y="4854091"/>
              <a:ext cx="34163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点击课件资源，选中需要的课件拖动到中间即可</a:t>
              </a:r>
              <a:endParaRPr kumimoji="0" lang="zh-CN" altLang="en-US" sz="18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1" name="矩形 10"/>
            <p:cNvSpPr/>
            <p:nvPr/>
          </p:nvSpPr>
          <p:spPr>
            <a:xfrm>
              <a:off x="6779097" y="4432174"/>
              <a:ext cx="395623" cy="25202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p:nvPr/>
          </p:nvCxnSpPr>
          <p:spPr>
            <a:xfrm rot="-10800000">
              <a:off x="7020272" y="4701034"/>
              <a:ext cx="0" cy="187017"/>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grpSp>
      <p:grpSp>
        <p:nvGrpSpPr>
          <p:cNvPr id="6" name="组合 5"/>
          <p:cNvGrpSpPr/>
          <p:nvPr/>
        </p:nvGrpSpPr>
        <p:grpSpPr>
          <a:xfrm>
            <a:off x="287966" y="2780329"/>
            <a:ext cx="1794045" cy="1851670"/>
            <a:chOff x="1537467" y="2880320"/>
            <a:chExt cx="1794045" cy="1851670"/>
          </a:xfrm>
        </p:grpSpPr>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t="64000" r="83075"/>
            <a:stretch>
              <a:fillRect/>
            </a:stretch>
          </p:blipFill>
          <p:spPr>
            <a:xfrm>
              <a:off x="1783848" y="2880320"/>
              <a:ext cx="1547664" cy="1851670"/>
            </a:xfrm>
            <a:prstGeom prst="rect">
              <a:avLst/>
            </a:prstGeom>
          </p:spPr>
        </p:pic>
        <p:sp>
          <p:nvSpPr>
            <p:cNvPr id="61" name="矩形 60"/>
            <p:cNvSpPr/>
            <p:nvPr/>
          </p:nvSpPr>
          <p:spPr>
            <a:xfrm>
              <a:off x="1810545" y="4474828"/>
              <a:ext cx="395623" cy="252028"/>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Rectangle 3"/>
            <p:cNvSpPr>
              <a:spLocks noChangeArrowheads="1"/>
            </p:cNvSpPr>
            <p:nvPr/>
          </p:nvSpPr>
          <p:spPr bwMode="auto">
            <a:xfrm>
              <a:off x="1537467" y="3828933"/>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登录个人账户</a:t>
              </a:r>
              <a:endParaRPr kumimoji="0" lang="zh-CN" altLang="en-US" sz="18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cxnSp>
          <p:nvCxnSpPr>
            <p:cNvPr id="15" name="直接箭头连接符 14"/>
            <p:cNvCxnSpPr/>
            <p:nvPr/>
          </p:nvCxnSpPr>
          <p:spPr>
            <a:xfrm>
              <a:off x="2051720" y="4098603"/>
              <a:ext cx="0" cy="333571"/>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grpSp>
      <p:grpSp>
        <p:nvGrpSpPr>
          <p:cNvPr id="12" name="组合 11"/>
          <p:cNvGrpSpPr/>
          <p:nvPr/>
        </p:nvGrpSpPr>
        <p:grpSpPr>
          <a:xfrm>
            <a:off x="6516216" y="3180450"/>
            <a:ext cx="1872208" cy="1344298"/>
            <a:chOff x="7596336" y="1804175"/>
            <a:chExt cx="1872208" cy="1344298"/>
          </a:xfrm>
        </p:grpSpPr>
        <p:sp>
          <p:nvSpPr>
            <p:cNvPr id="13" name="Rectangle 3"/>
            <p:cNvSpPr>
              <a:spLocks noChangeArrowheads="1"/>
            </p:cNvSpPr>
            <p:nvPr/>
          </p:nvSpPr>
          <p:spPr bwMode="auto">
            <a:xfrm>
              <a:off x="7596336" y="1809645"/>
              <a:ext cx="1872208"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nSpc>
                  <a:spcPct val="150000"/>
                </a:lnSpc>
              </a:pPr>
              <a:r>
                <a:rPr lang="zh-CN" altLang="zh-CN" sz="9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下</a:t>
              </a:r>
              <a:r>
                <a:rPr lang="zh-CN" altLang="zh-CN" sz="9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拉</a:t>
              </a:r>
              <a:r>
                <a:rPr lang="zh-CN" altLang="zh-CN" sz="9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悬停</a:t>
              </a:r>
              <a:r>
                <a:rPr lang="zh-CN" altLang="en-US" sz="9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9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lvl="0">
                <a:lnSpc>
                  <a:spcPct val="150000"/>
                </a:lnSpc>
              </a:pPr>
              <a:r>
                <a:rPr lang="zh-CN"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rPr>
                <a:t>将</a:t>
              </a:r>
              <a:r>
                <a:rPr lang="zh-CN" altLang="zh-CN" sz="900" b="1" kern="100" dirty="0">
                  <a:latin typeface="微软雅黑" panose="020B0503020204020204" pitchFamily="34" charset="-122"/>
                  <a:ea typeface="微软雅黑" panose="020B0503020204020204" pitchFamily="34" charset="-122"/>
                  <a:cs typeface="Times New Roman" panose="02020603050405020304" pitchFamily="18" charset="0"/>
                </a:rPr>
                <a:t>右侧资源栏内容往下拉一段距离，右侧资源栏会悬停在中间的位置， 方便选取最高处内容</a:t>
              </a:r>
              <a:r>
                <a:rPr lang="zh-CN"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900" b="1" kern="100" dirty="0" smtClean="0">
                <a:latin typeface="微软雅黑" panose="020B0503020204020204" pitchFamily="34" charset="-122"/>
                <a:ea typeface="微软雅黑" panose="020B0503020204020204" pitchFamily="34" charset="-122"/>
                <a:cs typeface="Times New Roman" panose="02020603050405020304" pitchFamily="18" charset="0"/>
              </a:endParaRPr>
            </a:p>
            <a:p>
              <a:pPr lvl="0">
                <a:lnSpc>
                  <a:spcPct val="150000"/>
                </a:lnSpc>
              </a:pPr>
              <a:endParaRPr lang="zh-CN" altLang="zh-CN" sz="9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0" eaLnBrk="0" fontAlgn="base" hangingPunct="0">
                <a:lnSpc>
                  <a:spcPct val="150000"/>
                </a:lnSpc>
                <a:spcBef>
                  <a:spcPct val="0"/>
                </a:spcBef>
                <a:spcAft>
                  <a:spcPct val="0"/>
                </a:spcAft>
              </a:pPr>
              <a:endParaRPr kumimoji="0" lang="zh-CN" altLang="en-US" sz="9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14" name="矩形 13"/>
            <p:cNvSpPr/>
            <p:nvPr/>
          </p:nvSpPr>
          <p:spPr>
            <a:xfrm>
              <a:off x="7631642" y="1804175"/>
              <a:ext cx="1692885" cy="94400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5"/>
          <a:stretch>
            <a:fillRect/>
          </a:stretch>
        </p:blipFill>
        <p:spPr>
          <a:xfrm>
            <a:off x="6156176" y="1475775"/>
            <a:ext cx="2902839" cy="1064506"/>
          </a:xfrm>
          <a:prstGeom prst="rect">
            <a:avLst/>
          </a:prstGeom>
        </p:spPr>
      </p:pic>
      <p:cxnSp>
        <p:nvCxnSpPr>
          <p:cNvPr id="27" name="直接箭头连接符 26"/>
          <p:cNvCxnSpPr/>
          <p:nvPr/>
        </p:nvCxnSpPr>
        <p:spPr>
          <a:xfrm>
            <a:off x="5503471" y="2238967"/>
            <a:ext cx="1097193" cy="864096"/>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29" name="直接箭头连接符 28"/>
          <p:cNvCxnSpPr/>
          <p:nvPr/>
        </p:nvCxnSpPr>
        <p:spPr>
          <a:xfrm>
            <a:off x="5761833" y="1144626"/>
            <a:ext cx="262767" cy="302253"/>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sp>
        <p:nvSpPr>
          <p:cNvPr id="32" name="Rectangle 3"/>
          <p:cNvSpPr>
            <a:spLocks noChangeArrowheads="1"/>
          </p:cNvSpPr>
          <p:nvPr/>
        </p:nvSpPr>
        <p:spPr bwMode="auto">
          <a:xfrm>
            <a:off x="6046798" y="899762"/>
            <a:ext cx="290494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lnSpc>
                <a:spcPct val="150000"/>
              </a:lnSpc>
              <a:spcBef>
                <a:spcPct val="0"/>
              </a:spcBef>
              <a:spcAft>
                <a:spcPct val="0"/>
              </a:spcAft>
            </a:pPr>
            <a:r>
              <a:rPr lang="zh-CN" altLang="en-US" sz="900" b="1" dirty="0" smtClean="0">
                <a:latin typeface="微软雅黑" panose="020B0503020204020204" pitchFamily="34" charset="-122"/>
                <a:ea typeface="微软雅黑" panose="020B0503020204020204" pitchFamily="34" charset="-122"/>
                <a:cs typeface="Times New Roman" panose="02020603050405020304" pitchFamily="18" charset="0"/>
              </a:rPr>
              <a:t>点击上传选项，可直接跳转至教育云平台，方便老师将设备上的资料快速上传</a:t>
            </a:r>
            <a:endParaRPr kumimoji="0" lang="zh-CN" altLang="en-US" sz="11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
        <p:nvSpPr>
          <p:cNvPr id="37" name="Rectangle 3"/>
          <p:cNvSpPr>
            <a:spLocks noChangeArrowheads="1"/>
          </p:cNvSpPr>
          <p:nvPr/>
        </p:nvSpPr>
        <p:spPr bwMode="auto">
          <a:xfrm>
            <a:off x="5314638" y="999036"/>
            <a:ext cx="432048" cy="27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lnSpc>
                <a:spcPct val="150000"/>
              </a:lnSpc>
              <a:spcBef>
                <a:spcPct val="0"/>
              </a:spcBef>
              <a:spcAft>
                <a:spcPct val="0"/>
              </a:spcAft>
            </a:pPr>
            <a:r>
              <a:rPr lang="zh-CN" altLang="en-US" sz="900" b="1"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上传</a:t>
            </a:r>
            <a:endParaRPr kumimoji="0" lang="zh-CN" altLang="en-US" sz="1100" b="1"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endParaRPr>
          </a:p>
        </p:txBody>
      </p:sp>
      <p:sp>
        <p:nvSpPr>
          <p:cNvPr id="10" name="任意多边形 9"/>
          <p:cNvSpPr/>
          <p:nvPr/>
        </p:nvSpPr>
        <p:spPr>
          <a:xfrm>
            <a:off x="2236709" y="2650474"/>
            <a:ext cx="895739" cy="55983"/>
          </a:xfrm>
          <a:custGeom>
            <a:avLst/>
            <a:gdLst>
              <a:gd name="connsiteX0" fmla="*/ 0 w 895739"/>
              <a:gd name="connsiteY0" fmla="*/ 24881 h 55983"/>
              <a:gd name="connsiteX1" fmla="*/ 211494 w 895739"/>
              <a:gd name="connsiteY1" fmla="*/ 18661 h 55983"/>
              <a:gd name="connsiteX2" fmla="*/ 248817 w 895739"/>
              <a:gd name="connsiteY2" fmla="*/ 6220 h 55983"/>
              <a:gd name="connsiteX3" fmla="*/ 267478 w 895739"/>
              <a:gd name="connsiteY3" fmla="*/ 0 h 55983"/>
              <a:gd name="connsiteX4" fmla="*/ 348343 w 895739"/>
              <a:gd name="connsiteY4" fmla="*/ 18661 h 55983"/>
              <a:gd name="connsiteX5" fmla="*/ 367004 w 895739"/>
              <a:gd name="connsiteY5" fmla="*/ 24881 h 55983"/>
              <a:gd name="connsiteX6" fmla="*/ 385666 w 895739"/>
              <a:gd name="connsiteY6" fmla="*/ 31102 h 55983"/>
              <a:gd name="connsiteX7" fmla="*/ 510074 w 895739"/>
              <a:gd name="connsiteY7" fmla="*/ 37322 h 55983"/>
              <a:gd name="connsiteX8" fmla="*/ 572278 w 895739"/>
              <a:gd name="connsiteY8" fmla="*/ 55983 h 55983"/>
              <a:gd name="connsiteX9" fmla="*/ 646923 w 895739"/>
              <a:gd name="connsiteY9" fmla="*/ 49763 h 55983"/>
              <a:gd name="connsiteX10" fmla="*/ 665584 w 895739"/>
              <a:gd name="connsiteY10" fmla="*/ 37322 h 55983"/>
              <a:gd name="connsiteX11" fmla="*/ 721568 w 895739"/>
              <a:gd name="connsiteY11" fmla="*/ 24881 h 55983"/>
              <a:gd name="connsiteX12" fmla="*/ 833535 w 895739"/>
              <a:gd name="connsiteY12" fmla="*/ 31102 h 55983"/>
              <a:gd name="connsiteX13" fmla="*/ 870857 w 895739"/>
              <a:gd name="connsiteY13" fmla="*/ 37322 h 55983"/>
              <a:gd name="connsiteX14" fmla="*/ 895739 w 895739"/>
              <a:gd name="connsiteY14" fmla="*/ 43542 h 5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5739" h="55983">
                <a:moveTo>
                  <a:pt x="0" y="24881"/>
                </a:moveTo>
                <a:cubicBezTo>
                  <a:pt x="70498" y="22808"/>
                  <a:pt x="141163" y="23936"/>
                  <a:pt x="211494" y="18661"/>
                </a:cubicBezTo>
                <a:cubicBezTo>
                  <a:pt x="224571" y="17680"/>
                  <a:pt x="236376" y="10367"/>
                  <a:pt x="248817" y="6220"/>
                </a:cubicBezTo>
                <a:lnTo>
                  <a:pt x="267478" y="0"/>
                </a:lnTo>
                <a:cubicBezTo>
                  <a:pt x="324006" y="8075"/>
                  <a:pt x="297109" y="1583"/>
                  <a:pt x="348343" y="18661"/>
                </a:cubicBezTo>
                <a:lnTo>
                  <a:pt x="367004" y="24881"/>
                </a:lnTo>
                <a:cubicBezTo>
                  <a:pt x="373225" y="26955"/>
                  <a:pt x="379117" y="30775"/>
                  <a:pt x="385666" y="31102"/>
                </a:cubicBezTo>
                <a:lnTo>
                  <a:pt x="510074" y="37322"/>
                </a:lnTo>
                <a:cubicBezTo>
                  <a:pt x="555506" y="52467"/>
                  <a:pt x="534674" y="46583"/>
                  <a:pt x="572278" y="55983"/>
                </a:cubicBezTo>
                <a:cubicBezTo>
                  <a:pt x="597160" y="53910"/>
                  <a:pt x="622440" y="54660"/>
                  <a:pt x="646923" y="49763"/>
                </a:cubicBezTo>
                <a:cubicBezTo>
                  <a:pt x="654254" y="48297"/>
                  <a:pt x="658897" y="40665"/>
                  <a:pt x="665584" y="37322"/>
                </a:cubicBezTo>
                <a:cubicBezTo>
                  <a:pt x="680895" y="29667"/>
                  <a:pt x="707238" y="27269"/>
                  <a:pt x="721568" y="24881"/>
                </a:cubicBezTo>
                <a:cubicBezTo>
                  <a:pt x="758890" y="26955"/>
                  <a:pt x="796284" y="27998"/>
                  <a:pt x="833535" y="31102"/>
                </a:cubicBezTo>
                <a:cubicBezTo>
                  <a:pt x="846104" y="32149"/>
                  <a:pt x="858545" y="34586"/>
                  <a:pt x="870857" y="37322"/>
                </a:cubicBezTo>
                <a:cubicBezTo>
                  <a:pt x="901799" y="44198"/>
                  <a:pt x="879701" y="43542"/>
                  <a:pt x="895739" y="43542"/>
                </a:cubicBezTo>
              </a:path>
            </a:pathLst>
          </a:cu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122605" y="2490728"/>
            <a:ext cx="1266167" cy="25202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3"/>
          <p:cNvSpPr>
            <a:spLocks noChangeArrowheads="1"/>
          </p:cNvSpPr>
          <p:nvPr/>
        </p:nvSpPr>
        <p:spPr bwMode="auto">
          <a:xfrm>
            <a:off x="562189" y="1584020"/>
            <a:ext cx="12618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对课件进行标注</a:t>
            </a:r>
            <a:endParaRPr kumimoji="0" lang="zh-CN" altLang="en-US" sz="18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cxnSp>
        <p:nvCxnSpPr>
          <p:cNvPr id="34" name="直接箭头连接符 33"/>
          <p:cNvCxnSpPr/>
          <p:nvPr/>
        </p:nvCxnSpPr>
        <p:spPr>
          <a:xfrm>
            <a:off x="1704120" y="1875059"/>
            <a:ext cx="377388" cy="469707"/>
          </a:xfrm>
          <a:prstGeom prst="straightConnector1">
            <a:avLst/>
          </a:prstGeom>
          <a:ln w="9525">
            <a:solidFill>
              <a:srgbClr val="FF0000"/>
            </a:solidFill>
            <a:prstDash val="sysDash"/>
            <a:tailEnd type="triangle"/>
          </a:ln>
        </p:spPr>
        <p:style>
          <a:lnRef idx="2">
            <a:schemeClr val="dk1"/>
          </a:lnRef>
          <a:fillRef idx="0">
            <a:schemeClr val="dk1"/>
          </a:fillRef>
          <a:effectRef idx="1">
            <a:schemeClr val="dk1"/>
          </a:effectRef>
          <a:fontRef idx="minor">
            <a:schemeClr val="tx1"/>
          </a:fontRef>
        </p:style>
      </p:cxnSp>
      <p:sp>
        <p:nvSpPr>
          <p:cNvPr id="30" name="Rectangle 3"/>
          <p:cNvSpPr>
            <a:spLocks noChangeArrowheads="1"/>
          </p:cNvSpPr>
          <p:nvPr/>
        </p:nvSpPr>
        <p:spPr bwMode="auto">
          <a:xfrm>
            <a:off x="395536" y="569317"/>
            <a:ext cx="741682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lnSpc>
                <a:spcPct val="150000"/>
              </a:lnSpc>
              <a:spcBef>
                <a:spcPct val="0"/>
              </a:spcBef>
              <a:spcAft>
                <a:spcPct val="0"/>
              </a:spcAft>
            </a:pPr>
            <a:r>
              <a:rPr lang="zh-CN" altLang="en-US" sz="1100" b="1" dirty="0" smtClean="0">
                <a:latin typeface="微软雅黑" panose="020B0503020204020204" pitchFamily="34" charset="-122"/>
                <a:ea typeface="微软雅黑" panose="020B0503020204020204" pitchFamily="34" charset="-122"/>
                <a:cs typeface="Times New Roman" panose="02020603050405020304" pitchFamily="18" charset="0"/>
              </a:rPr>
              <a:t>老师可以登录个人账户进行资源下载调用；设备上已有的资料可以通过其存放路径直接打开；</a:t>
            </a:r>
            <a:r>
              <a:rPr lang="en-US" altLang="zh-CN" sz="1100" b="1" dirty="0" smtClean="0">
                <a:latin typeface="微软雅黑" panose="020B0503020204020204" pitchFamily="34" charset="-122"/>
                <a:ea typeface="微软雅黑" panose="020B0503020204020204" pitchFamily="34" charset="-122"/>
                <a:cs typeface="Times New Roman" panose="02020603050405020304" pitchFamily="18" charset="0"/>
              </a:rPr>
              <a:t>U</a:t>
            </a:r>
            <a:r>
              <a:rPr lang="zh-CN" altLang="en-US" sz="1100" b="1" dirty="0" smtClean="0">
                <a:latin typeface="微软雅黑" panose="020B0503020204020204" pitchFamily="34" charset="-122"/>
                <a:ea typeface="微软雅黑" panose="020B0503020204020204" pitchFamily="34" charset="-122"/>
                <a:cs typeface="Times New Roman" panose="02020603050405020304" pitchFamily="18" charset="0"/>
              </a:rPr>
              <a:t>盘资料也可读取使用</a:t>
            </a:r>
            <a:endParaRPr kumimoji="0" lang="zh-CN" altLang="en-US" sz="1600" b="1" i="0" u="none" strike="noStrike" cap="none" normalizeH="0" baseline="0" dirty="0" smtClean="0">
              <a:ln>
                <a:noFill/>
              </a:ln>
              <a:effectLst/>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2176</Words>
  <Application>Microsoft Office PowerPoint</Application>
  <PresentationFormat>全屏显示(16:9)</PresentationFormat>
  <Paragraphs>224</Paragraphs>
  <Slides>31</Slides>
  <Notes>4</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幻灯片标题</vt:lpstr>
      </vt:variant>
      <vt:variant>
        <vt:i4>31</vt:i4>
      </vt:variant>
      <vt:variant>
        <vt:lpstr>自定义放映</vt:lpstr>
      </vt:variant>
      <vt:variant>
        <vt:i4>1</vt:i4>
      </vt:variant>
    </vt:vector>
  </HeadingPairs>
  <TitlesOfParts>
    <vt:vector size="41" baseType="lpstr">
      <vt:lpstr>Arial Unicode MS</vt:lpstr>
      <vt:lpstr>DFMincho-SU</vt:lpstr>
      <vt:lpstr>宋体</vt:lpstr>
      <vt:lpstr>微软雅黑</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subject>哎呀小小草</dc:subject>
  <dc:creator>user</dc:creator>
  <cp:keywords>user</cp:keywords>
  <dc:description>https://800sucai.taobao.com</dc:description>
  <cp:lastModifiedBy>X</cp:lastModifiedBy>
  <cp:revision>245</cp:revision>
  <dcterms:created xsi:type="dcterms:W3CDTF">2015-11-26T09:01:00Z</dcterms:created>
  <dcterms:modified xsi:type="dcterms:W3CDTF">2019-08-25T01:57:39Z</dcterms:modified>
  <cp:category>https://800sucai.taobao.com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